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79" r:id="rId2"/>
    <p:sldId id="258" r:id="rId3"/>
    <p:sldId id="275" r:id="rId4"/>
    <p:sldId id="276" r:id="rId5"/>
    <p:sldId id="261" r:id="rId6"/>
    <p:sldId id="274" r:id="rId7"/>
    <p:sldId id="262" r:id="rId8"/>
    <p:sldId id="263" r:id="rId9"/>
    <p:sldId id="264" r:id="rId10"/>
    <p:sldId id="270" r:id="rId11"/>
    <p:sldId id="278" r:id="rId12"/>
    <p:sldId id="280" r:id="rId1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CC"/>
    <a:srgbClr val="000066"/>
    <a:srgbClr val="0000FF"/>
    <a:srgbClr val="B6E0B7"/>
    <a:srgbClr val="2005C1"/>
    <a:srgbClr val="1D07B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620"/>
    <p:restoredTop sz="44760" autoAdjust="0"/>
  </p:normalViewPr>
  <p:slideViewPr>
    <p:cSldViewPr>
      <p:cViewPr>
        <p:scale>
          <a:sx n="77" d="100"/>
          <a:sy n="77" d="100"/>
        </p:scale>
        <p:origin x="-1092" y="1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2" Type="http://schemas.openxmlformats.org/officeDocument/2006/relationships/image" Target="../media/image12.wmf"/><Relationship Id="rId1" Type="http://schemas.openxmlformats.org/officeDocument/2006/relationships/image" Target="../media/image11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609601"/>
            <a:ext cx="7772400" cy="4267200"/>
          </a:xfrm>
        </p:spPr>
        <p:txBody>
          <a:bodyPr anchor="b">
            <a:noAutofit/>
          </a:bodyPr>
          <a:lstStyle>
            <a:lvl1pPr>
              <a:lnSpc>
                <a:spcPct val="100000"/>
              </a:lnSpc>
              <a:defRPr sz="8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4953000"/>
            <a:ext cx="6400800" cy="1219200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Slide Number Placeholder 7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Footer Placeholder 8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5pPr>
              <a:defRPr/>
            </a:lvl5pPr>
            <a:lvl6pPr>
              <a:defRPr/>
            </a:lvl6pPr>
            <a:lvl7pPr>
              <a:defRPr/>
            </a:lvl7pPr>
            <a:lvl8pPr>
              <a:defRPr/>
            </a:lvl8pPr>
            <a:lvl9pPr>
              <a:buFont typeface="Arial" pitchFamily="34" charset="0"/>
              <a:buChar char="•"/>
              <a:defRPr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1371600"/>
            <a:ext cx="7772400" cy="2505075"/>
          </a:xfrm>
        </p:spPr>
        <p:txBody>
          <a:bodyPr anchor="b"/>
          <a:lstStyle>
            <a:lvl1pPr algn="ctr" defTabSz="914400" rtl="0" eaLnBrk="1" latinLnBrk="0" hangingPunct="1">
              <a:lnSpc>
                <a:spcPct val="100000"/>
              </a:lnSpc>
              <a:spcBef>
                <a:spcPct val="0"/>
              </a:spcBef>
              <a:buNone/>
              <a:defRPr lang="en-US" sz="4800" kern="1200" dirty="0" smtClean="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4068763"/>
            <a:ext cx="7772400" cy="1131887"/>
          </a:xfrm>
        </p:spPr>
        <p:txBody>
          <a:bodyPr anchor="t"/>
          <a:lstStyle>
            <a:lvl1pPr marL="0" indent="0" algn="ctr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4495800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Oval 7"/>
          <p:cNvSpPr/>
          <p:nvPr/>
        </p:nvSpPr>
        <p:spPr>
          <a:xfrm>
            <a:off x="4695825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Oval 8"/>
          <p:cNvSpPr/>
          <p:nvPr/>
        </p:nvSpPr>
        <p:spPr>
          <a:xfrm>
            <a:off x="4296728" y="3924300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400"/>
            </a:lvl1pPr>
            <a:lvl2pPr>
              <a:defRPr sz="1600"/>
            </a:lvl2pPr>
            <a:lvl3pPr>
              <a:defRPr sz="16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365760" y="1600200"/>
            <a:ext cx="4041648" cy="452628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4040188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1600200"/>
            <a:ext cx="4041775" cy="609600"/>
          </a:xfrm>
        </p:spPr>
        <p:txBody>
          <a:bodyPr anchor="b">
            <a:noAutofit/>
          </a:bodyPr>
          <a:lstStyle>
            <a:lvl1pPr marL="0" indent="0" algn="ctr">
              <a:buNone/>
              <a:defRPr sz="2400" b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3"/>
          </p:nvPr>
        </p:nvSpPr>
        <p:spPr>
          <a:xfrm>
            <a:off x="457200" y="2212848"/>
            <a:ext cx="4041648" cy="3913632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Content Placeholder 12"/>
          <p:cNvSpPr>
            <a:spLocks noGrp="1"/>
          </p:cNvSpPr>
          <p:nvPr>
            <p:ph sz="quarter" idx="14"/>
          </p:nvPr>
        </p:nvSpPr>
        <p:spPr>
          <a:xfrm>
            <a:off x="4672584" y="2212848"/>
            <a:ext cx="4041648" cy="3913187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907087" y="266700"/>
            <a:ext cx="3008313" cy="209550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>
                <a:effectLst>
                  <a:outerShdw blurRad="50800" dist="25400" dir="5400000" algn="t" rotWithShape="0">
                    <a:prstClr val="black">
                      <a:alpha val="25000"/>
                    </a:prstClr>
                  </a:outerShdw>
                </a:effectLst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19137" y="273050"/>
            <a:ext cx="4995863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5907087" y="2438400"/>
            <a:ext cx="3008313" cy="3687763"/>
          </a:xfrm>
        </p:spPr>
        <p:txBody>
          <a:bodyPr>
            <a:normAutofit/>
          </a:bodyPr>
          <a:lstStyle>
            <a:lvl1pPr marL="0" indent="0" algn="ctr">
              <a:lnSpc>
                <a:spcPct val="125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9576" y="228600"/>
            <a:ext cx="5711824" cy="895350"/>
          </a:xfrm>
        </p:spPr>
        <p:txBody>
          <a:bodyPr anchor="b"/>
          <a:lstStyle>
            <a:lvl1pPr algn="ctr">
              <a:lnSpc>
                <a:spcPct val="100000"/>
              </a:lnSpc>
              <a:defRPr sz="28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508126" y="1143000"/>
            <a:ext cx="6054724" cy="4541044"/>
          </a:xfrm>
          <a:ln w="76200">
            <a:solidFill>
              <a:schemeClr val="bg1"/>
            </a:solidFill>
          </a:ln>
          <a:effectLst>
            <a:outerShdw blurRad="88900" dist="50800" dir="5400000" algn="ctr" rotWithShape="0">
              <a:srgbClr val="000000">
                <a:alpha val="25000"/>
              </a:srgbClr>
            </a:outerShdw>
          </a:effectLst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9576" y="5810250"/>
            <a:ext cx="5711824" cy="533400"/>
          </a:xfrm>
        </p:spPr>
        <p:txBody>
          <a:bodyPr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16002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363347" y="6356350"/>
            <a:ext cx="2085975" cy="365125"/>
          </a:xfrm>
          <a:prstGeom prst="rect">
            <a:avLst/>
          </a:prstGeom>
        </p:spPr>
        <p:txBody>
          <a:bodyPr vert="horz" lIns="91440" tIns="45720" rIns="45720" bIns="45720" rtlCol="0" anchor="ctr"/>
          <a:lstStyle>
            <a:lvl1pPr algn="r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FF0FFF1A-6F46-4D96-8C99-9C62F732520E}" type="datetimeFigureOut">
              <a:rPr lang="en-US" smtClean="0"/>
              <a:t>2/7/2020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659165" y="6356350"/>
            <a:ext cx="2847975" cy="365125"/>
          </a:xfrm>
          <a:prstGeom prst="rect">
            <a:avLst/>
          </a:prstGeom>
        </p:spPr>
        <p:txBody>
          <a:bodyPr vert="horz" lIns="45720" tIns="45720" rIns="9144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43278" y="6356350"/>
            <a:ext cx="561975" cy="365125"/>
          </a:xfrm>
          <a:prstGeom prst="rect">
            <a:avLst/>
          </a:prstGeom>
        </p:spPr>
        <p:txBody>
          <a:bodyPr vert="horz" lIns="27432" tIns="45720" rIns="45720" bIns="45720" rtlCol="0" anchor="ctr"/>
          <a:lstStyle>
            <a:lvl1pPr algn="l">
              <a:defRPr sz="1200">
                <a:solidFill>
                  <a:schemeClr val="tx1">
                    <a:lumMod val="65000"/>
                    <a:lumOff val="35000"/>
                  </a:schemeClr>
                </a:solidFill>
                <a:latin typeface="Century Gothic" pitchFamily="34" charset="0"/>
              </a:defRPr>
            </a:lvl1pPr>
          </a:lstStyle>
          <a:p>
            <a:fld id="{091FBF86-30D2-4FE4-8A3E-38B9717C8511}" type="slidenum">
              <a:rPr lang="en-US" smtClean="0"/>
              <a:t>‹#›</a:t>
            </a:fld>
            <a:endParaRPr lang="en-US"/>
          </a:p>
        </p:txBody>
      </p:sp>
      <p:sp>
        <p:nvSpPr>
          <p:cNvPr id="7" name="Oval 6"/>
          <p:cNvSpPr/>
          <p:nvPr/>
        </p:nvSpPr>
        <p:spPr>
          <a:xfrm>
            <a:off x="8457760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marL="0" algn="ctr" defTabSz="914400" rtl="0" eaLnBrk="1" latinLnBrk="0" hangingPunct="1"/>
            <a:endParaRPr lang="en-US" sz="1800" kern="120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Oval 7"/>
          <p:cNvSpPr/>
          <p:nvPr/>
        </p:nvSpPr>
        <p:spPr>
          <a:xfrm>
            <a:off x="569119" y="6499384"/>
            <a:ext cx="84772" cy="84772"/>
          </a:xfrm>
          <a:prstGeom prst="ellipse">
            <a:avLst/>
          </a:prstGeom>
          <a:solidFill>
            <a:schemeClr val="tx1">
              <a:lumMod val="50000"/>
              <a:lumOff val="50000"/>
            </a:schemeClr>
          </a:solidFill>
          <a:ln w="12700">
            <a:noFill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ctr" defTabSz="914400" rtl="0" eaLnBrk="1" latinLnBrk="0" hangingPunct="1">
        <a:lnSpc>
          <a:spcPts val="5800"/>
        </a:lnSpc>
        <a:spcBef>
          <a:spcPct val="0"/>
        </a:spcBef>
        <a:buNone/>
        <a:defRPr sz="5400" kern="1200">
          <a:solidFill>
            <a:schemeClr val="tx2"/>
          </a:solidFill>
          <a:effectLst>
            <a:outerShdw blurRad="63500" dist="38100" dir="5400000" algn="t" rotWithShape="0">
              <a:prstClr val="black">
                <a:alpha val="25000"/>
              </a:prstClr>
            </a:outerShdw>
          </a:effectLst>
          <a:latin typeface="+mn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Courier New" pitchFamily="49" charset="0"/>
        <a:buChar char="o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1600" kern="1200">
          <a:solidFill>
            <a:schemeClr val="tx1">
              <a:lumMod val="50000"/>
              <a:lumOff val="50000"/>
            </a:schemeClr>
          </a:solidFill>
          <a:latin typeface="+mj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image" Target="../media/image14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Copy%20of%20HIEN%20TUONG%20QUANG%20DIEN%202.ppt" TargetMode="Externa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Copy%20of%20HIEN%20TUONG%20QUANG%20DIEN%202.ppt" TargetMode="Externa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Relationship Id="rId4" Type="http://schemas.openxmlformats.org/officeDocument/2006/relationships/hyperlink" Target="Copy%20of%20HIEN%20TUONG%20QUANG%20DIEN%202.ppt" TargetMode="Externa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7" Type="http://schemas.openxmlformats.org/officeDocument/2006/relationships/image" Target="../media/image12.wmf"/><Relationship Id="rId2" Type="http://schemas.openxmlformats.org/officeDocument/2006/relationships/slideLayout" Target="../slideLayouts/slideLayout2.xml"/><Relationship Id="rId1" Type="http://schemas.openxmlformats.org/officeDocument/2006/relationships/vmlDrawing" Target="../drawings/vmlDrawing1.vml"/><Relationship Id="rId6" Type="http://schemas.openxmlformats.org/officeDocument/2006/relationships/oleObject" Target="../embeddings/oleObject2.bin"/><Relationship Id="rId5" Type="http://schemas.openxmlformats.org/officeDocument/2006/relationships/image" Target="../media/image11.wmf"/><Relationship Id="rId4" Type="http://schemas.openxmlformats.org/officeDocument/2006/relationships/oleObject" Target="../embeddings/oleObject1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447800" y="3200401"/>
            <a:ext cx="6096000" cy="3124199"/>
          </a:xfrm>
        </p:spPr>
        <p:txBody>
          <a:bodyPr/>
          <a:lstStyle/>
          <a:p>
            <a:pPr algn="l"/>
            <a:r>
              <a:rPr lang="en-US" sz="2800" dirty="0" smtClean="0"/>
              <a:t>+ MỞ POWERPOINT DƯỚI DẠNG TRÌNH CHIẾU.</a:t>
            </a:r>
            <a:br>
              <a:rPr lang="en-US" sz="2800" dirty="0" smtClean="0"/>
            </a:br>
            <a:r>
              <a:rPr lang="en-US" sz="2800" dirty="0" smtClean="0"/>
              <a:t>+ KẾT HỢP POWERPOINT VỚI SÁCH GIÁO KHOA.</a:t>
            </a:r>
            <a:br>
              <a:rPr lang="en-US" sz="2800" dirty="0" smtClean="0"/>
            </a:br>
            <a:r>
              <a:rPr lang="en-US" sz="2800" dirty="0" smtClean="0"/>
              <a:t>+ DÙNG BÚT DẠ QUANG TÔ LẠI CÁC NỘI DUNG CẦN GHI NHỚ.</a:t>
            </a:r>
            <a:br>
              <a:rPr lang="en-US" sz="2800" dirty="0" smtClean="0"/>
            </a:br>
            <a:r>
              <a:rPr lang="en-US" sz="2800" dirty="0" smtClean="0"/>
              <a:t>+ SAU KHI HỌC XONG LẤY ĐỀ CƯƠNG RA LÀM LIỀN.</a:t>
            </a:r>
            <a:br>
              <a:rPr lang="en-US" sz="2800" dirty="0" smtClean="0"/>
            </a:br>
            <a:r>
              <a:rPr lang="en-US" sz="2800" dirty="0" smtClean="0"/>
              <a:t>+ MỌI THĂC MẮC LIÊN HỆ VỚI GV BỘ MÔN ĐỂ ĐƯỢC GIẢI ĐÁP CỤ THỂ.</a:t>
            </a:r>
            <a:endParaRPr lang="en-US" sz="2800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228600"/>
            <a:ext cx="6400800" cy="1219200"/>
          </a:xfrm>
        </p:spPr>
        <p:txBody>
          <a:bodyPr>
            <a:noAutofit/>
          </a:bodyPr>
          <a:lstStyle/>
          <a:p>
            <a:r>
              <a:rPr lang="en-US" sz="2800" b="1" dirty="0">
                <a:solidFill>
                  <a:srgbClr val="C00000"/>
                </a:solidFill>
                <a:latin typeface="+mn-lt"/>
              </a:rPr>
              <a:t>CÁC EM HỌC SINH LƯU Ý KHI HỌC                         BÀI TRỰC TUYẾN</a:t>
            </a:r>
            <a:br>
              <a:rPr lang="en-US" sz="2800" b="1" dirty="0">
                <a:solidFill>
                  <a:srgbClr val="C00000"/>
                </a:solidFill>
                <a:latin typeface="+mn-lt"/>
              </a:rPr>
            </a:br>
            <a:endParaRPr lang="en-US" sz="2800" b="1" dirty="0">
              <a:solidFill>
                <a:srgbClr val="C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10962816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-152400"/>
            <a:ext cx="8229600" cy="838200"/>
          </a:xfrm>
        </p:spPr>
        <p:txBody>
          <a:bodyPr/>
          <a:lstStyle/>
          <a:p>
            <a:r>
              <a:rPr lang="en-US" sz="3600" b="1" dirty="0" err="1" smtClean="0">
                <a:solidFill>
                  <a:srgbClr val="0000CC"/>
                </a:solidFill>
                <a:effectLst/>
              </a:rPr>
              <a:t>VẬN</a:t>
            </a:r>
            <a:r>
              <a:rPr lang="en-US" sz="3600" b="1" dirty="0" smtClean="0">
                <a:solidFill>
                  <a:srgbClr val="0000CC"/>
                </a:solidFill>
                <a:effectLst/>
              </a:rPr>
              <a:t> </a:t>
            </a:r>
            <a:r>
              <a:rPr lang="en-US" sz="3600" b="1" dirty="0" err="1" smtClean="0">
                <a:solidFill>
                  <a:srgbClr val="0000CC"/>
                </a:solidFill>
                <a:effectLst/>
              </a:rPr>
              <a:t>DỤNG</a:t>
            </a:r>
            <a:endParaRPr lang="en-US" sz="3600" b="1" dirty="0">
              <a:solidFill>
                <a:srgbClr val="0000CC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0" y="533400"/>
            <a:ext cx="89916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CC"/>
                </a:solidFill>
              </a:rPr>
              <a:t>Câu</a:t>
            </a:r>
            <a:r>
              <a:rPr lang="en-US" sz="2800" b="1" dirty="0" smtClean="0">
                <a:solidFill>
                  <a:srgbClr val="0000CC"/>
                </a:solidFill>
              </a:rPr>
              <a:t> 1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nào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dưới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đây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là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quang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>
                <a:solidFill>
                  <a:srgbClr val="0000CC"/>
                </a:solidFill>
              </a:rPr>
              <a:t>?</a:t>
            </a:r>
          </a:p>
        </p:txBody>
      </p:sp>
      <p:sp>
        <p:nvSpPr>
          <p:cNvPr id="5" name="TextBox 4"/>
          <p:cNvSpPr txBox="1"/>
          <p:nvPr/>
        </p:nvSpPr>
        <p:spPr>
          <a:xfrm>
            <a:off x="762000" y="9144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</a:rPr>
              <a:t>A</a:t>
            </a:r>
            <a:r>
              <a:rPr lang="en-US" sz="2800" dirty="0" smtClean="0">
                <a:solidFill>
                  <a:srgbClr val="0000CC"/>
                </a:solidFill>
              </a:rPr>
              <a:t>. Electron </a:t>
            </a:r>
            <a:r>
              <a:rPr lang="en-US" sz="2800" dirty="0" err="1" smtClean="0">
                <a:solidFill>
                  <a:srgbClr val="0000CC"/>
                </a:solidFill>
              </a:rPr>
              <a:t>bứt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bị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nung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nóng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762000" y="1371600"/>
            <a:ext cx="7924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</a:rPr>
              <a:t>B</a:t>
            </a:r>
            <a:r>
              <a:rPr lang="en-US" sz="2800" dirty="0" smtClean="0">
                <a:solidFill>
                  <a:srgbClr val="0000CC"/>
                </a:solidFill>
              </a:rPr>
              <a:t>. Electron </a:t>
            </a:r>
            <a:r>
              <a:rPr lang="en-US" sz="2800" dirty="0" err="1" smtClean="0">
                <a:solidFill>
                  <a:srgbClr val="0000CC"/>
                </a:solidFill>
              </a:rPr>
              <a:t>bứt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có</a:t>
            </a:r>
            <a:r>
              <a:rPr lang="en-US" sz="2800" dirty="0" smtClean="0">
                <a:solidFill>
                  <a:srgbClr val="0000CC"/>
                </a:solidFill>
              </a:rPr>
              <a:t> ion </a:t>
            </a:r>
            <a:r>
              <a:rPr lang="en-US" sz="2800" dirty="0" err="1" smtClean="0">
                <a:solidFill>
                  <a:srgbClr val="0000CC"/>
                </a:solidFill>
              </a:rPr>
              <a:t>đập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vào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762000" y="182880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0000CC"/>
                </a:solidFill>
              </a:rPr>
              <a:t>C</a:t>
            </a:r>
            <a:r>
              <a:rPr lang="en-US" sz="2800" dirty="0" smtClean="0">
                <a:solidFill>
                  <a:srgbClr val="0000CC"/>
                </a:solidFill>
              </a:rPr>
              <a:t>. Electron </a:t>
            </a:r>
            <a:r>
              <a:rPr lang="en-US" sz="2800" dirty="0" err="1" smtClean="0">
                <a:solidFill>
                  <a:srgbClr val="0000CC"/>
                </a:solidFill>
              </a:rPr>
              <a:t>bị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bật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nguyên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tử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chạm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nguyên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tử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khác</a:t>
            </a:r>
            <a:r>
              <a:rPr lang="en-US" sz="28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9" name="TextBox 8"/>
          <p:cNvSpPr txBox="1"/>
          <p:nvPr/>
        </p:nvSpPr>
        <p:spPr>
          <a:xfrm>
            <a:off x="762000" y="2743200"/>
            <a:ext cx="83058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0000CC"/>
                </a:solidFill>
              </a:rPr>
              <a:t>D</a:t>
            </a:r>
            <a:r>
              <a:rPr lang="en-US" sz="2800" dirty="0" smtClean="0">
                <a:solidFill>
                  <a:srgbClr val="0000CC"/>
                </a:solidFill>
              </a:rPr>
              <a:t>. Electron </a:t>
            </a:r>
            <a:r>
              <a:rPr lang="en-US" sz="2800" dirty="0" err="1" smtClean="0">
                <a:solidFill>
                  <a:srgbClr val="0000CC"/>
                </a:solidFill>
              </a:rPr>
              <a:t>bị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bật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mặt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bị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chiếu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sáng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0" y="3143905"/>
            <a:ext cx="9144000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err="1" smtClean="0">
                <a:solidFill>
                  <a:srgbClr val="0000CC"/>
                </a:solidFill>
              </a:rPr>
              <a:t>Câu</a:t>
            </a:r>
            <a:r>
              <a:rPr lang="en-US" sz="2800" b="1" dirty="0" smtClean="0">
                <a:solidFill>
                  <a:srgbClr val="0000CC"/>
                </a:solidFill>
              </a:rPr>
              <a:t> 2: </a:t>
            </a:r>
            <a:r>
              <a:rPr lang="en-US" sz="2800" i="1" dirty="0" err="1" smtClean="0">
                <a:solidFill>
                  <a:srgbClr val="0000CC"/>
                </a:solidFill>
              </a:rPr>
              <a:t>Dùng</a:t>
            </a:r>
            <a:r>
              <a:rPr lang="en-US" sz="2800" i="1" dirty="0" smtClean="0">
                <a:solidFill>
                  <a:srgbClr val="0000CC"/>
                </a:solidFill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</a:rPr>
              <a:t>bảng</a:t>
            </a:r>
            <a:r>
              <a:rPr lang="en-US" sz="2800" i="1" dirty="0" smtClean="0">
                <a:solidFill>
                  <a:srgbClr val="0000CC"/>
                </a:solidFill>
              </a:rPr>
              <a:t> 30.1 </a:t>
            </a:r>
            <a:r>
              <a:rPr lang="en-US" sz="2800" i="1" dirty="0" err="1" smtClean="0">
                <a:solidFill>
                  <a:srgbClr val="0000CC"/>
                </a:solidFill>
              </a:rPr>
              <a:t>trả</a:t>
            </a:r>
            <a:r>
              <a:rPr lang="en-US" sz="2800" i="1" dirty="0" smtClean="0">
                <a:solidFill>
                  <a:srgbClr val="0000CC"/>
                </a:solidFill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</a:rPr>
              <a:t>lời</a:t>
            </a:r>
            <a:r>
              <a:rPr lang="en-US" sz="2800" i="1" dirty="0" smtClean="0">
                <a:solidFill>
                  <a:srgbClr val="0000CC"/>
                </a:solidFill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</a:rPr>
              <a:t>câu</a:t>
            </a:r>
            <a:r>
              <a:rPr lang="en-US" sz="2800" i="1" dirty="0" smtClean="0">
                <a:solidFill>
                  <a:srgbClr val="0000CC"/>
                </a:solidFill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</a:rPr>
              <a:t>hỏi</a:t>
            </a:r>
            <a:r>
              <a:rPr lang="en-US" sz="2800" i="1" dirty="0" smtClean="0">
                <a:solidFill>
                  <a:srgbClr val="0000CC"/>
                </a:solidFill>
              </a:rPr>
              <a:t> </a:t>
            </a:r>
            <a:r>
              <a:rPr lang="en-US" sz="2800" i="1" dirty="0" err="1" smtClean="0">
                <a:solidFill>
                  <a:srgbClr val="0000CC"/>
                </a:solidFill>
              </a:rPr>
              <a:t>sau</a:t>
            </a:r>
            <a:r>
              <a:rPr lang="en-US" sz="2800" i="1" dirty="0" smtClean="0">
                <a:solidFill>
                  <a:srgbClr val="0000CC"/>
                </a:solidFill>
              </a:rPr>
              <a:t>:</a:t>
            </a:r>
          </a:p>
          <a:p>
            <a:pPr algn="just">
              <a:tabLst>
                <a:tab pos="350838" algn="l"/>
              </a:tabLst>
            </a:pPr>
            <a:r>
              <a:rPr lang="en-US" sz="2800" dirty="0" smtClean="0">
                <a:solidFill>
                  <a:srgbClr val="0000CC"/>
                </a:solidFill>
              </a:rPr>
              <a:t>	</a:t>
            </a:r>
            <a:r>
              <a:rPr lang="en-US" sz="2800" dirty="0" err="1" smtClean="0">
                <a:solidFill>
                  <a:srgbClr val="0000CC"/>
                </a:solidFill>
              </a:rPr>
              <a:t>Chiếu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sáng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sắc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vào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mặt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tấm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đồng</a:t>
            </a:r>
            <a:r>
              <a:rPr lang="en-US" sz="2800" dirty="0" smtClean="0">
                <a:solidFill>
                  <a:srgbClr val="0000CC"/>
                </a:solidFill>
              </a:rPr>
              <a:t>.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quang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sẽ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b="1" i="1" dirty="0" err="1" smtClean="0">
                <a:solidFill>
                  <a:srgbClr val="0000CC"/>
                </a:solidFill>
              </a:rPr>
              <a:t>không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x</a:t>
            </a:r>
            <a:r>
              <a:rPr lang="en-US" sz="2800" dirty="0" err="1" smtClean="0">
                <a:solidFill>
                  <a:srgbClr val="0000CC"/>
                </a:solidFill>
              </a:rPr>
              <a:t>ảy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nếu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sáng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bước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sóng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1" name="TextBox 10"/>
          <p:cNvSpPr txBox="1"/>
          <p:nvPr/>
        </p:nvSpPr>
        <p:spPr>
          <a:xfrm>
            <a:off x="685263" y="4495801"/>
            <a:ext cx="152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. 0,1 </a:t>
            </a:r>
            <a:r>
              <a:rPr lang="en-US" sz="2400" dirty="0" smtClean="0">
                <a:solidFill>
                  <a:srgbClr val="0000CC"/>
                </a:solidFill>
                <a:sym typeface="Symbol"/>
              </a:rPr>
              <a:t>m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2639095" y="4495800"/>
            <a:ext cx="152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B</a:t>
            </a:r>
            <a:r>
              <a:rPr lang="en-US" sz="2400" dirty="0" smtClean="0">
                <a:solidFill>
                  <a:srgbClr val="0000CC"/>
                </a:solidFill>
              </a:rPr>
              <a:t>. 0,2 </a:t>
            </a:r>
            <a:r>
              <a:rPr lang="en-US" sz="2400" dirty="0" smtClean="0">
                <a:solidFill>
                  <a:srgbClr val="0000CC"/>
                </a:solidFill>
                <a:sym typeface="Symbol"/>
              </a:rPr>
              <a:t>m.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3" name="TextBox 12"/>
          <p:cNvSpPr txBox="1"/>
          <p:nvPr/>
        </p:nvSpPr>
        <p:spPr>
          <a:xfrm>
            <a:off x="4696495" y="4495800"/>
            <a:ext cx="152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C</a:t>
            </a:r>
            <a:r>
              <a:rPr lang="en-US" sz="2400" dirty="0" smtClean="0">
                <a:solidFill>
                  <a:srgbClr val="0000CC"/>
                </a:solidFill>
              </a:rPr>
              <a:t>. 0,3 </a:t>
            </a:r>
            <a:r>
              <a:rPr lang="en-US" sz="2400" dirty="0" smtClean="0">
                <a:solidFill>
                  <a:srgbClr val="0000CC"/>
                </a:solidFill>
                <a:sym typeface="Symbol"/>
              </a:rPr>
              <a:t>m</a:t>
            </a:r>
            <a:r>
              <a:rPr lang="en-US" sz="2400" dirty="0">
                <a:solidFill>
                  <a:srgbClr val="0000CC"/>
                </a:solidFill>
                <a:sym typeface="Symbol"/>
              </a:rPr>
              <a:t>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4" name="TextBox 13"/>
          <p:cNvSpPr txBox="1"/>
          <p:nvPr/>
        </p:nvSpPr>
        <p:spPr>
          <a:xfrm>
            <a:off x="6830095" y="4495800"/>
            <a:ext cx="15245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D</a:t>
            </a:r>
            <a:r>
              <a:rPr lang="en-US" sz="2400" dirty="0" smtClean="0">
                <a:solidFill>
                  <a:srgbClr val="0000CC"/>
                </a:solidFill>
              </a:rPr>
              <a:t>. 0,4 </a:t>
            </a:r>
            <a:r>
              <a:rPr lang="en-US" sz="2400" dirty="0" smtClean="0">
                <a:solidFill>
                  <a:srgbClr val="0000CC"/>
                </a:solidFill>
                <a:sym typeface="Symbol"/>
              </a:rPr>
              <a:t>m.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5" name="TextBox 14"/>
          <p:cNvSpPr txBox="1"/>
          <p:nvPr/>
        </p:nvSpPr>
        <p:spPr>
          <a:xfrm>
            <a:off x="0" y="487680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solidFill>
                  <a:srgbClr val="0000CC"/>
                </a:solidFill>
              </a:rPr>
              <a:t>Câu</a:t>
            </a:r>
            <a:r>
              <a:rPr lang="en-US" sz="2800" b="1" dirty="0" smtClean="0">
                <a:solidFill>
                  <a:srgbClr val="0000CC"/>
                </a:solidFill>
              </a:rPr>
              <a:t> 3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r>
              <a:rPr lang="en-US" sz="2800" dirty="0" err="1" smtClean="0">
                <a:solidFill>
                  <a:srgbClr val="0000CC"/>
                </a:solidFill>
              </a:rPr>
              <a:t>Lượng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tử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năng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sáng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đỏ</a:t>
            </a:r>
            <a:r>
              <a:rPr lang="en-US" sz="2800" dirty="0" smtClean="0">
                <a:solidFill>
                  <a:srgbClr val="0000CC"/>
                </a:solidFill>
              </a:rPr>
              <a:t> (0,75 </a:t>
            </a:r>
            <a:r>
              <a:rPr lang="en-US" sz="2800" dirty="0" smtClean="0">
                <a:solidFill>
                  <a:srgbClr val="0000CC"/>
                </a:solidFill>
                <a:sym typeface="Symbol"/>
              </a:rPr>
              <a:t>m) </a:t>
            </a:r>
            <a:r>
              <a:rPr lang="en-US" sz="2800" dirty="0" err="1" smtClean="0">
                <a:solidFill>
                  <a:srgbClr val="0000CC"/>
                </a:solidFill>
                <a:sym typeface="Symbol"/>
              </a:rPr>
              <a:t>là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609600" y="5410201"/>
            <a:ext cx="1372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A</a:t>
            </a:r>
            <a:r>
              <a:rPr lang="en-US" sz="2400" dirty="0" smtClean="0">
                <a:solidFill>
                  <a:srgbClr val="0000CC"/>
                </a:solidFill>
              </a:rPr>
              <a:t>. 26,5 J.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7" name="TextBox 16"/>
          <p:cNvSpPr txBox="1"/>
          <p:nvPr/>
        </p:nvSpPr>
        <p:spPr>
          <a:xfrm>
            <a:off x="2590800" y="5410200"/>
            <a:ext cx="1905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B</a:t>
            </a:r>
            <a:r>
              <a:rPr lang="en-US" sz="2400" dirty="0" smtClean="0">
                <a:solidFill>
                  <a:srgbClr val="0000CC"/>
                </a:solidFill>
              </a:rPr>
              <a:t>. 8,83.10</a:t>
            </a:r>
            <a:r>
              <a:rPr lang="en-US" sz="2400" baseline="30000" dirty="0" smtClean="0">
                <a:solidFill>
                  <a:srgbClr val="0000CC"/>
                </a:solidFill>
              </a:rPr>
              <a:t>-5 </a:t>
            </a:r>
            <a:r>
              <a:rPr lang="en-US" sz="2400" dirty="0" smtClean="0">
                <a:solidFill>
                  <a:srgbClr val="0000CC"/>
                </a:solidFill>
              </a:rPr>
              <a:t>J.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8" name="TextBox 17"/>
          <p:cNvSpPr txBox="1"/>
          <p:nvPr/>
        </p:nvSpPr>
        <p:spPr>
          <a:xfrm>
            <a:off x="4713668" y="5410200"/>
            <a:ext cx="206813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C</a:t>
            </a:r>
            <a:r>
              <a:rPr lang="en-US" sz="2400" dirty="0" smtClean="0">
                <a:solidFill>
                  <a:srgbClr val="0000CC"/>
                </a:solidFill>
              </a:rPr>
              <a:t>. 2,65.10</a:t>
            </a:r>
            <a:r>
              <a:rPr lang="en-US" sz="2400" baseline="30000" dirty="0" smtClean="0">
                <a:solidFill>
                  <a:srgbClr val="0000CC"/>
                </a:solidFill>
              </a:rPr>
              <a:t>-19</a:t>
            </a:r>
            <a:r>
              <a:rPr lang="en-US" sz="2400" dirty="0" smtClean="0">
                <a:solidFill>
                  <a:srgbClr val="0000CC"/>
                </a:solidFill>
              </a:rPr>
              <a:t> J.</a:t>
            </a:r>
            <a:endParaRPr lang="en-US" sz="2400" dirty="0">
              <a:solidFill>
                <a:srgbClr val="0000CC"/>
              </a:solidFill>
            </a:endParaRPr>
          </a:p>
        </p:txBody>
      </p:sp>
      <p:sp>
        <p:nvSpPr>
          <p:cNvPr id="19" name="TextBox 18"/>
          <p:cNvSpPr txBox="1"/>
          <p:nvPr/>
        </p:nvSpPr>
        <p:spPr>
          <a:xfrm>
            <a:off x="6781800" y="5410200"/>
            <a:ext cx="213413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 smtClean="0">
                <a:solidFill>
                  <a:srgbClr val="0000CC"/>
                </a:solidFill>
              </a:rPr>
              <a:t>D</a:t>
            </a:r>
            <a:r>
              <a:rPr lang="en-US" sz="2400" dirty="0" smtClean="0">
                <a:solidFill>
                  <a:srgbClr val="0000CC"/>
                </a:solidFill>
              </a:rPr>
              <a:t>. 8,83.10</a:t>
            </a:r>
            <a:r>
              <a:rPr lang="en-US" sz="2400" baseline="30000" dirty="0" smtClean="0">
                <a:solidFill>
                  <a:srgbClr val="0000CC"/>
                </a:solidFill>
              </a:rPr>
              <a:t>-20</a:t>
            </a:r>
            <a:r>
              <a:rPr lang="en-US" sz="2400" dirty="0" smtClean="0">
                <a:solidFill>
                  <a:srgbClr val="0000CC"/>
                </a:solidFill>
              </a:rPr>
              <a:t> J.</a:t>
            </a:r>
            <a:endParaRPr lang="en-US" sz="2400" dirty="0">
              <a:solidFill>
                <a:srgbClr val="0000CC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0794092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28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29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0" dur="2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4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6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57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7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8" dur="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1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5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6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7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9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1" fill="hold">
                      <p:stCondLst>
                        <p:cond delay="indefinite"/>
                      </p:stCondLst>
                      <p:childTnLst>
                        <p:par>
                          <p:cTn id="82" fill="hold">
                            <p:stCondLst>
                              <p:cond delay="0"/>
                            </p:stCondLst>
                            <p:childTnLst>
                              <p:par>
                                <p:cTn id="83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chemeClr val="accent2"/>
                                      </p:to>
                                    </p:animClr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6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458" name="Picture 13" descr="32800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4000" cy="6858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3018" name="WordArt 10"/>
          <p:cNvSpPr>
            <a:spLocks noChangeArrowheads="1" noChangeShapeType="1" noTextEdit="1"/>
          </p:cNvSpPr>
          <p:nvPr/>
        </p:nvSpPr>
        <p:spPr bwMode="auto">
          <a:xfrm>
            <a:off x="1524000" y="2209800"/>
            <a:ext cx="6553200" cy="2362200"/>
          </a:xfrm>
          <a:prstGeom prst="rect">
            <a:avLst/>
          </a:prstGeom>
        </p:spPr>
        <p:txBody>
          <a:bodyPr wrap="none" fromWordArt="1">
            <a:prstTxWarp prst="textPlain">
              <a:avLst>
                <a:gd name="adj" fmla="val 50000"/>
              </a:avLst>
            </a:prstTxWarp>
          </a:bodyPr>
          <a:lstStyle/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BÀI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HỌC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ĐẾN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ĐÂY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KẾT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THÚC</a:t>
            </a:r>
            <a:endParaRPr lang="en-US" sz="3600" b="1" kern="10" dirty="0" smtClean="0">
              <a:ln w="12700">
                <a:solidFill>
                  <a:srgbClr val="EAEAEA"/>
                </a:solidFill>
                <a:round/>
                <a:headEnd/>
                <a:tailEnd/>
              </a:ln>
              <a:gradFill rotWithShape="1">
                <a:gsLst>
                  <a:gs pos="0">
                    <a:srgbClr val="A603AB"/>
                  </a:gs>
                  <a:gs pos="12000">
                    <a:srgbClr val="E81766"/>
                  </a:gs>
                  <a:gs pos="27000">
                    <a:srgbClr val="EE3F17"/>
                  </a:gs>
                  <a:gs pos="48000">
                    <a:srgbClr val="FFFF00"/>
                  </a:gs>
                  <a:gs pos="64999">
                    <a:srgbClr val="1A8D48"/>
                  </a:gs>
                  <a:gs pos="78999">
                    <a:srgbClr val="0819FB"/>
                  </a:gs>
                  <a:gs pos="100000">
                    <a:srgbClr val="A603AB"/>
                  </a:gs>
                </a:gsLst>
                <a:lin ang="0" scaled="1"/>
              </a:gradFill>
              <a:effectLst>
                <a:outerShdw dist="35921" dir="2700000" sy="50000" kx="2115830" algn="bl" rotWithShape="0">
                  <a:srgbClr val="C0C0C0">
                    <a:alpha val="79999"/>
                  </a:srgbClr>
                </a:outerShdw>
              </a:effectLst>
              <a:latin typeface="Times New Roman"/>
              <a:cs typeface="Times New Roman"/>
            </a:endParaRPr>
          </a:p>
          <a:p>
            <a:pPr algn="ctr"/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XIN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CHÀO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VÀ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HẸN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</a:t>
            </a:r>
            <a:r>
              <a:rPr lang="en-US" sz="3600" b="1" kern="10" dirty="0" err="1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GẶP</a:t>
            </a:r>
            <a:r>
              <a:rPr lang="en-US" sz="3600" b="1" kern="10" dirty="0" smtClean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 LAI </a:t>
            </a:r>
            <a:r>
              <a:rPr lang="en-US" sz="3600" b="1" kern="10" dirty="0">
                <a:ln w="12700">
                  <a:solidFill>
                    <a:srgbClr val="EAEAEA"/>
                  </a:solidFill>
                  <a:round/>
                  <a:headEnd/>
                  <a:tailEnd/>
                </a:ln>
                <a:gradFill rotWithShape="1">
                  <a:gsLst>
                    <a:gs pos="0">
                      <a:srgbClr val="A603AB"/>
                    </a:gs>
                    <a:gs pos="12000">
                      <a:srgbClr val="E81766"/>
                    </a:gs>
                    <a:gs pos="27000">
                      <a:srgbClr val="EE3F17"/>
                    </a:gs>
                    <a:gs pos="48000">
                      <a:srgbClr val="FFFF00"/>
                    </a:gs>
                    <a:gs pos="64999">
                      <a:srgbClr val="1A8D48"/>
                    </a:gs>
                    <a:gs pos="78999">
                      <a:srgbClr val="0819FB"/>
                    </a:gs>
                    <a:gs pos="100000">
                      <a:srgbClr val="A603AB"/>
                    </a:gs>
                  </a:gsLst>
                  <a:lin ang="0" scaled="1"/>
                </a:gradFill>
                <a:effectLst>
                  <a:outerShdw dist="35921" dir="2700000" sy="50000" kx="2115830" algn="bl" rotWithShape="0">
                    <a:srgbClr val="C0C0C0">
                      <a:alpha val="79999"/>
                    </a:srgbClr>
                  </a:outerShdw>
                </a:effectLst>
                <a:latin typeface="Times New Roman"/>
                <a:cs typeface="Times New Roman"/>
              </a:rPr>
              <a:t>!</a:t>
            </a:r>
          </a:p>
        </p:txBody>
      </p:sp>
    </p:spTree>
    <p:extLst>
      <p:ext uri="{BB962C8B-B14F-4D97-AF65-F5344CB8AC3E}">
        <p14:creationId xmlns:p14="http://schemas.microsoft.com/office/powerpoint/2010/main" val="410324441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9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0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0" fill="hold"/>
                                        <p:tgtEl>
                                          <p:spTgt spid="430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3018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0800000">
            <a:off x="2819400" y="4991099"/>
            <a:ext cx="3124200" cy="1181100"/>
          </a:xfrm>
        </p:spPr>
        <p:txBody>
          <a:bodyPr/>
          <a:lstStyle/>
          <a:p>
            <a:r>
              <a:rPr lang="en-US" sz="3200" b="1" dirty="0" smtClean="0"/>
              <a:t>ĐÁP ÁN</a:t>
            </a:r>
            <a:endParaRPr lang="en-US" sz="3200" b="1" dirty="0"/>
          </a:p>
        </p:txBody>
      </p:sp>
      <p:pic>
        <p:nvPicPr>
          <p:cNvPr id="2052" name="Picture 4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800000">
            <a:off x="762000" y="942208"/>
            <a:ext cx="7891200" cy="134379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10" name="Title 1"/>
          <p:cNvSpPr txBox="1">
            <a:spLocks/>
          </p:cNvSpPr>
          <p:nvPr/>
        </p:nvSpPr>
        <p:spPr>
          <a:xfrm>
            <a:off x="609600" y="1638300"/>
            <a:ext cx="8229600" cy="8001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endParaRPr lang="en-US" dirty="0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itle 1"/>
              <p:cNvSpPr txBox="1">
                <a:spLocks/>
              </p:cNvSpPr>
              <p:nvPr/>
            </p:nvSpPr>
            <p:spPr>
              <a:xfrm rot="10800000">
                <a:off x="381000" y="2476499"/>
                <a:ext cx="8229600" cy="2095500"/>
              </a:xfrm>
              <a:prstGeom prst="rect">
                <a:avLst/>
              </a:prstGeom>
            </p:spPr>
            <p:txBody>
              <a:bodyPr vert="horz" lIns="91440" tIns="45720" rIns="91440" bIns="45720" rtlCol="0" anchor="b">
                <a:noAutofit/>
              </a:bodyPr>
              <a:lstStyle>
                <a:lvl1pPr algn="ctr" defTabSz="914400" rtl="0" eaLnBrk="1" latinLnBrk="0" hangingPunct="1">
                  <a:lnSpc>
                    <a:spcPts val="5800"/>
                  </a:lnSpc>
                  <a:spcBef>
                    <a:spcPct val="0"/>
                  </a:spcBef>
                  <a:buNone/>
                  <a:defRPr sz="5400" kern="1200">
                    <a:solidFill>
                      <a:schemeClr val="tx2"/>
                    </a:solidFill>
                    <a:effectLst>
                      <a:outerShdw blurRad="63500" dist="38100" dir="5400000" algn="t" rotWithShape="0">
                        <a:prstClr val="black">
                          <a:alpha val="25000"/>
                        </a:prstClr>
                      </a:outerShdw>
                    </a:effectLst>
                    <a:latin typeface="+mn-lt"/>
                    <a:ea typeface="+mj-ea"/>
                    <a:cs typeface="+mj-cs"/>
                  </a:defRPr>
                </a:lvl1pPr>
              </a:lstStyle>
              <a:p>
                <a:pPr algn="l"/>
                <a:r>
                  <a:rPr lang="en-US" sz="3200" dirty="0" smtClean="0"/>
                  <a:t>CÂU 1. D</a:t>
                </a:r>
              </a:p>
              <a:p>
                <a:pPr algn="l"/>
                <a:r>
                  <a:rPr lang="en-US" sz="3200" dirty="0" smtClean="0"/>
                  <a:t>CÂU 2. D: SO SÁNH VỚI BẢNG Ở SLIDE 6</a:t>
                </a:r>
              </a:p>
              <a:p>
                <a:pPr algn="l"/>
                <a14:m>
                  <m:oMath xmlns:m="http://schemas.openxmlformats.org/officeDocument/2006/math"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Đ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𝑰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Ề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𝑼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𝑲𝑰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Ệ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𝑵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𝑿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Ả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𝒀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 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𝑹𝑨</m:t>
                    </m:r>
                    <m:r>
                      <a:rPr lang="en-US" sz="3200" b="1" i="1" smtClean="0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: 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𝝀</m:t>
                    </m:r>
                    <m:r>
                      <a:rPr lang="en-US" sz="3200" b="1" i="1">
                        <a:solidFill>
                          <a:srgbClr val="C00000"/>
                        </a:solidFill>
                        <a:latin typeface="Cambria Math"/>
                        <a:ea typeface="Cambria Math"/>
                      </a:rPr>
                      <m:t>≤</m:t>
                    </m:r>
                    <m:sSub>
                      <m:sSubPr>
                        <m:ctrlPr>
                          <a:rPr lang="en-US" sz="32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𝝀</m:t>
                        </m:r>
                      </m:e>
                      <m:sub>
                        <m:r>
                          <a:rPr lang="en-US" sz="3200" b="1" i="1">
                            <a:solidFill>
                              <a:srgbClr val="C00000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</m:oMath>
                </a14:m>
                <a:r>
                  <a:rPr lang="en-US" sz="3200" dirty="0" smtClean="0"/>
                  <a:t>=0,3</a:t>
                </a:r>
                <a:r>
                  <a:rPr lang="en-US" sz="3200" b="1" dirty="0">
                    <a:solidFill>
                      <a:srgbClr val="0000FF"/>
                    </a:solidFill>
                    <a:effectLst/>
                    <a:latin typeface="Tahoma" pitchFamily="34" charset="0"/>
                    <a:sym typeface="Symbol"/>
                  </a:rPr>
                  <a:t> (m)</a:t>
                </a:r>
                <a:endParaRPr lang="en-US" sz="3200" dirty="0" smtClean="0"/>
              </a:p>
              <a:p>
                <a:pPr algn="l"/>
                <a:r>
                  <a:rPr lang="en-US" sz="3200" dirty="0" smtClean="0"/>
                  <a:t>CÂU 3. C </a:t>
                </a:r>
                <a:endParaRPr lang="en-US" sz="3200" dirty="0"/>
              </a:p>
            </p:txBody>
          </p:sp>
        </mc:Choice>
        <mc:Fallback>
          <p:sp>
            <p:nvSpPr>
              <p:cNvPr id="11" name="Title 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 rot="10800000">
                <a:off x="381000" y="2476499"/>
                <a:ext cx="8229600" cy="2095500"/>
              </a:xfrm>
              <a:prstGeom prst="rect">
                <a:avLst/>
              </a:prstGeom>
              <a:blipFill rotWithShape="1">
                <a:blip r:embed="rId3"/>
                <a:stretch>
                  <a:fillRect t="-7849" r="-2296" b="-41860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18707371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381000"/>
            <a:ext cx="8229600" cy="1905000"/>
          </a:xfrm>
        </p:spPr>
        <p:txBody>
          <a:bodyPr/>
          <a:lstStyle/>
          <a:p>
            <a:r>
              <a:rPr lang="en-US" sz="4800" b="1" dirty="0" err="1" smtClean="0">
                <a:solidFill>
                  <a:srgbClr val="FF0000"/>
                </a:solidFill>
                <a:effectLst/>
              </a:rPr>
              <a:t>Chương</a:t>
            </a:r>
            <a:r>
              <a:rPr lang="en-US" sz="4800" b="1" dirty="0" smtClean="0">
                <a:solidFill>
                  <a:srgbClr val="FF0000"/>
                </a:solidFill>
                <a:effectLst/>
              </a:rPr>
              <a:t> VI</a:t>
            </a:r>
            <a:br>
              <a:rPr lang="en-US" sz="4800" b="1" dirty="0" smtClean="0">
                <a:solidFill>
                  <a:srgbClr val="FF0000"/>
                </a:solidFill>
                <a:effectLst/>
              </a:rPr>
            </a:br>
            <a:r>
              <a:rPr lang="en-US" sz="4800" b="1" dirty="0" smtClean="0">
                <a:solidFill>
                  <a:srgbClr val="FF0000"/>
                </a:solidFill>
                <a:effectLst/>
              </a:rPr>
              <a:t>LƯỢNG TỬ ÁNH SÁNG</a:t>
            </a:r>
            <a:endParaRPr lang="en-US" sz="4800" b="1" dirty="0">
              <a:solidFill>
                <a:srgbClr val="FF000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990600" y="2667000"/>
            <a:ext cx="7543800" cy="175432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b="1" u="sng" dirty="0" err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Bài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US" sz="3600" b="1" u="sng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30</a:t>
            </a:r>
          </a:p>
          <a:p>
            <a:pPr algn="ctr"/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HIỆN TƯỢNG QUANG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ĐIỆN THUYẾT </a:t>
            </a:r>
            <a:r>
              <a:rPr lang="en-US" sz="3600" b="1" dirty="0" smtClean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LƯỢNG TỬ ÁNH SÁNG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95029815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I. HIỆN TƯỢNG QUANG ĐIỆN.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85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1. </a:t>
            </a:r>
            <a:r>
              <a:rPr lang="en-US" sz="2800" b="1" dirty="0" err="1" smtClean="0">
                <a:solidFill>
                  <a:srgbClr val="C00000"/>
                </a:solidFill>
              </a:rPr>
              <a:t>Thí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nghiệm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Héc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về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hiện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quang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điện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Text Box 24"/>
          <p:cNvSpPr txBox="1">
            <a:spLocks noChangeArrowheads="1"/>
          </p:cNvSpPr>
          <p:nvPr/>
        </p:nvSpPr>
        <p:spPr bwMode="auto">
          <a:xfrm>
            <a:off x="152401" y="1434405"/>
            <a:ext cx="5383570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err="1" smtClean="0">
                <a:solidFill>
                  <a:srgbClr val="0000CC"/>
                </a:solidFill>
              </a:rPr>
              <a:t>Gắn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tấm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kẽm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tích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âm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vào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cần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tĩnh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kế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thì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kế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lệch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góc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nào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đó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7" name="Rectangle 25" descr="Medium wood"/>
          <p:cNvSpPr>
            <a:spLocks noChangeArrowheads="1"/>
          </p:cNvSpPr>
          <p:nvPr/>
        </p:nvSpPr>
        <p:spPr bwMode="auto">
          <a:xfrm>
            <a:off x="4648200" y="5410200"/>
            <a:ext cx="2971800" cy="228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pic>
        <p:nvPicPr>
          <p:cNvPr id="8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581650" y="4864100"/>
            <a:ext cx="1419225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27"/>
          <p:cNvSpPr>
            <a:spLocks noChangeArrowheads="1"/>
          </p:cNvSpPr>
          <p:nvPr/>
        </p:nvSpPr>
        <p:spPr bwMode="auto">
          <a:xfrm>
            <a:off x="5489575" y="2971800"/>
            <a:ext cx="1673225" cy="1595437"/>
          </a:xfrm>
          <a:prstGeom prst="ellipse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6229350" y="2973388"/>
            <a:ext cx="74613" cy="8937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476999" y="1143000"/>
            <a:ext cx="6858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rgbClr val="0070C0"/>
                </a:solidFill>
              </a:rPr>
              <a:t>Zn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6122988" y="4495800"/>
            <a:ext cx="296862" cy="500063"/>
          </a:xfrm>
          <a:prstGeom prst="flowChartMagneticDisk">
            <a:avLst/>
          </a:prstGeom>
          <a:gradFill rotWithShape="1">
            <a:gsLst>
              <a:gs pos="0">
                <a:srgbClr val="B2B2B2">
                  <a:gamma/>
                  <a:shade val="46275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5410200" y="3027363"/>
            <a:ext cx="1673225" cy="1595437"/>
          </a:xfrm>
          <a:prstGeom prst="ellipse">
            <a:avLst/>
          </a:prstGeom>
          <a:noFill/>
          <a:ln w="76200">
            <a:solidFill>
              <a:srgbClr val="00808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5410200" y="3048000"/>
            <a:ext cx="1673225" cy="1595438"/>
          </a:xfrm>
          <a:prstGeom prst="ellips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auto">
          <a:xfrm>
            <a:off x="6269038" y="3735388"/>
            <a:ext cx="74612" cy="6651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 flipV="1">
            <a:off x="5925001" y="3420269"/>
            <a:ext cx="654828" cy="808037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6210300" y="3733800"/>
            <a:ext cx="146050" cy="133350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5916971" y="1447800"/>
            <a:ext cx="712429" cy="1568450"/>
            <a:chOff x="1451" y="2372"/>
            <a:chExt cx="470" cy="1132"/>
          </a:xfrm>
        </p:grpSpPr>
        <p:sp>
          <p:nvSpPr>
            <p:cNvPr id="19" name="Oval 37"/>
            <p:cNvSpPr>
              <a:spLocks noChangeArrowheads="1"/>
            </p:cNvSpPr>
            <p:nvPr/>
          </p:nvSpPr>
          <p:spPr bwMode="auto">
            <a:xfrm rot="21340444">
              <a:off x="1632" y="3360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38"/>
            <p:cNvSpPr>
              <a:spLocks noChangeArrowheads="1"/>
            </p:cNvSpPr>
            <p:nvPr/>
          </p:nvSpPr>
          <p:spPr bwMode="auto">
            <a:xfrm rot="21600000">
              <a:off x="1489" y="2372"/>
              <a:ext cx="432" cy="1019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39"/>
            <p:cNvSpPr>
              <a:spLocks noChangeArrowheads="1"/>
            </p:cNvSpPr>
            <p:nvPr/>
          </p:nvSpPr>
          <p:spPr bwMode="auto">
            <a:xfrm>
              <a:off x="1451" y="2372"/>
              <a:ext cx="432" cy="1008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Oval 40"/>
          <p:cNvSpPr>
            <a:spLocks noChangeArrowheads="1"/>
          </p:cNvSpPr>
          <p:nvPr/>
        </p:nvSpPr>
        <p:spPr bwMode="auto">
          <a:xfrm>
            <a:off x="5410200" y="3052763"/>
            <a:ext cx="1673225" cy="1595437"/>
          </a:xfrm>
          <a:prstGeom prst="ellips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6781800" y="4343400"/>
            <a:ext cx="22098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>
                <a:solidFill>
                  <a:srgbClr val="0070C0"/>
                </a:solidFill>
              </a:rPr>
              <a:t>Tĩnh</a:t>
            </a:r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b="1" dirty="0" err="1">
                <a:solidFill>
                  <a:srgbClr val="0070C0"/>
                </a:solidFill>
              </a:rPr>
              <a:t>điện</a:t>
            </a:r>
            <a:r>
              <a:rPr lang="en-US" sz="2600" b="1" dirty="0">
                <a:solidFill>
                  <a:srgbClr val="0070C0"/>
                </a:solidFill>
              </a:rPr>
              <a:t> </a:t>
            </a:r>
            <a:r>
              <a:rPr lang="en-US" sz="2600" b="1" dirty="0" err="1">
                <a:solidFill>
                  <a:srgbClr val="0070C0"/>
                </a:solidFill>
              </a:rPr>
              <a:t>kế</a:t>
            </a:r>
            <a:endParaRPr lang="en-US" sz="2600" b="1" dirty="0">
              <a:solidFill>
                <a:srgbClr val="0070C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970588" y="1295400"/>
            <a:ext cx="735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  -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7030A0"/>
                </a:solidFill>
              </a:rPr>
              <a:t>- 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-  -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  -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5726113" y="3805535"/>
            <a:ext cx="120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-        -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4" name="Text Box 24"/>
          <p:cNvSpPr txBox="1">
            <a:spLocks noChangeArrowheads="1"/>
          </p:cNvSpPr>
          <p:nvPr/>
        </p:nvSpPr>
        <p:spPr bwMode="auto">
          <a:xfrm>
            <a:off x="457200" y="3365718"/>
            <a:ext cx="4191000" cy="181588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 algn="just">
              <a:spcBef>
                <a:spcPct val="50000"/>
              </a:spcBef>
            </a:pPr>
            <a:r>
              <a:rPr lang="en-US" sz="2800" dirty="0" err="1" smtClean="0">
                <a:solidFill>
                  <a:srgbClr val="0000FF"/>
                </a:solidFill>
              </a:rPr>
              <a:t>Chiếu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chùm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</a:rPr>
              <a:t> do </a:t>
            </a:r>
            <a:r>
              <a:rPr lang="en-US" sz="2800" dirty="0" err="1" smtClean="0">
                <a:solidFill>
                  <a:srgbClr val="0000FF"/>
                </a:solidFill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hồ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quang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phát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vào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tấm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kẻm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thì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góc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lệch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kim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điện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kế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giảm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đi</a:t>
            </a:r>
            <a:r>
              <a:rPr lang="en-US" sz="2800" dirty="0" smtClean="0">
                <a:solidFill>
                  <a:srgbClr val="0000FF"/>
                </a:solidFill>
              </a:rPr>
              <a:t>. 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48384152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9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down)">
                                      <p:cBhvr>
                                        <p:cTn id="5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6" grpId="0"/>
      <p:bldP spid="7" grpId="0" animBg="1"/>
      <p:bldP spid="9" grpId="0" animBg="1"/>
      <p:bldP spid="10" grpId="0" animBg="1"/>
      <p:bldP spid="11" grpId="0"/>
      <p:bldP spid="12" grpId="0" animBg="1"/>
      <p:bldP spid="13" grpId="0" animBg="1"/>
      <p:bldP spid="14" grpId="0" animBg="1"/>
      <p:bldP spid="15" grpId="0" animBg="1"/>
      <p:bldP spid="16" grpId="0" animBg="1"/>
      <p:bldP spid="17" grpId="0" animBg="1"/>
      <p:bldP spid="22" grpId="0" animBg="1"/>
      <p:bldP spid="32" grpId="0"/>
      <p:bldP spid="3" grpId="0"/>
      <p:bldP spid="5" grpId="0"/>
      <p:bldP spid="24" grpId="0"/>
      <p:bldP spid="24" grpId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algn="l"/>
            <a:r>
              <a:rPr lang="en-US" sz="3200" b="1" dirty="0" smtClean="0">
                <a:solidFill>
                  <a:srgbClr val="C00000"/>
                </a:solidFill>
                <a:effectLst/>
              </a:rPr>
              <a:t>I. HIỆN TƯỢNG QUANG ĐIỆN.</a:t>
            </a:r>
            <a:endParaRPr lang="en-US" sz="32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4" name="TextBox 3"/>
          <p:cNvSpPr txBox="1"/>
          <p:nvPr/>
        </p:nvSpPr>
        <p:spPr>
          <a:xfrm>
            <a:off x="457200" y="6858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1. </a:t>
            </a:r>
            <a:r>
              <a:rPr lang="en-US" sz="2800" b="1" dirty="0" err="1" smtClean="0">
                <a:solidFill>
                  <a:srgbClr val="C00000"/>
                </a:solidFill>
              </a:rPr>
              <a:t>Thí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nghiệm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của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Héc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về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hiện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quang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điện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25" descr="Medium wood"/>
          <p:cNvSpPr>
            <a:spLocks noChangeArrowheads="1"/>
          </p:cNvSpPr>
          <p:nvPr/>
        </p:nvSpPr>
        <p:spPr bwMode="auto">
          <a:xfrm>
            <a:off x="4267200" y="6477000"/>
            <a:ext cx="2971800" cy="228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pic>
        <p:nvPicPr>
          <p:cNvPr id="8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200650" y="5930900"/>
            <a:ext cx="1419225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l 27"/>
          <p:cNvSpPr>
            <a:spLocks noChangeArrowheads="1"/>
          </p:cNvSpPr>
          <p:nvPr/>
        </p:nvSpPr>
        <p:spPr bwMode="auto">
          <a:xfrm>
            <a:off x="5108575" y="4038600"/>
            <a:ext cx="1673225" cy="1595437"/>
          </a:xfrm>
          <a:prstGeom prst="ellipse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" name="Rectangle 28"/>
          <p:cNvSpPr>
            <a:spLocks noChangeArrowheads="1"/>
          </p:cNvSpPr>
          <p:nvPr/>
        </p:nvSpPr>
        <p:spPr bwMode="auto">
          <a:xfrm>
            <a:off x="5848350" y="4040188"/>
            <a:ext cx="74613" cy="8937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1" name="Text 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48399" y="2403157"/>
            <a:ext cx="6858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chemeClr val="accent5"/>
                </a:solidFill>
              </a:rPr>
              <a:t>Zn</a:t>
            </a:r>
            <a:endParaRPr lang="en-US" sz="2600" b="1" dirty="0">
              <a:solidFill>
                <a:schemeClr val="accent5"/>
              </a:solidFill>
            </a:endParaRPr>
          </a:p>
        </p:txBody>
      </p:sp>
      <p:sp>
        <p:nvSpPr>
          <p:cNvPr id="12" name="AutoShape 30"/>
          <p:cNvSpPr>
            <a:spLocks noChangeArrowheads="1"/>
          </p:cNvSpPr>
          <p:nvPr/>
        </p:nvSpPr>
        <p:spPr bwMode="auto">
          <a:xfrm>
            <a:off x="5741988" y="5562600"/>
            <a:ext cx="296862" cy="500063"/>
          </a:xfrm>
          <a:prstGeom prst="flowChartMagneticDisk">
            <a:avLst/>
          </a:prstGeom>
          <a:gradFill rotWithShape="1">
            <a:gsLst>
              <a:gs pos="0">
                <a:srgbClr val="B2B2B2">
                  <a:gamma/>
                  <a:shade val="46275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Oval 31"/>
          <p:cNvSpPr>
            <a:spLocks noChangeArrowheads="1"/>
          </p:cNvSpPr>
          <p:nvPr/>
        </p:nvSpPr>
        <p:spPr bwMode="auto">
          <a:xfrm>
            <a:off x="5029200" y="4094163"/>
            <a:ext cx="1673225" cy="1595437"/>
          </a:xfrm>
          <a:prstGeom prst="ellipse">
            <a:avLst/>
          </a:prstGeom>
          <a:noFill/>
          <a:ln w="76200">
            <a:solidFill>
              <a:srgbClr val="00808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4" name="Oval 32"/>
          <p:cNvSpPr>
            <a:spLocks noChangeArrowheads="1"/>
          </p:cNvSpPr>
          <p:nvPr/>
        </p:nvSpPr>
        <p:spPr bwMode="auto">
          <a:xfrm>
            <a:off x="5029200" y="4114800"/>
            <a:ext cx="1673225" cy="1595438"/>
          </a:xfrm>
          <a:prstGeom prst="ellips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Rectangle 33"/>
          <p:cNvSpPr>
            <a:spLocks noChangeArrowheads="1"/>
          </p:cNvSpPr>
          <p:nvPr/>
        </p:nvSpPr>
        <p:spPr bwMode="auto">
          <a:xfrm>
            <a:off x="5888038" y="4802188"/>
            <a:ext cx="74612" cy="6651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6" name="Line 34"/>
          <p:cNvSpPr>
            <a:spLocks noChangeShapeType="1"/>
          </p:cNvSpPr>
          <p:nvPr/>
        </p:nvSpPr>
        <p:spPr bwMode="auto">
          <a:xfrm flipV="1">
            <a:off x="5812228" y="4525967"/>
            <a:ext cx="131372" cy="808033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7" name="Oval 35"/>
          <p:cNvSpPr>
            <a:spLocks noChangeArrowheads="1"/>
          </p:cNvSpPr>
          <p:nvPr/>
        </p:nvSpPr>
        <p:spPr bwMode="auto">
          <a:xfrm>
            <a:off x="5829300" y="4800600"/>
            <a:ext cx="146050" cy="133350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18" name="Group 36"/>
          <p:cNvGrpSpPr>
            <a:grpSpLocks/>
          </p:cNvGrpSpPr>
          <p:nvPr/>
        </p:nvGrpSpPr>
        <p:grpSpPr bwMode="auto">
          <a:xfrm>
            <a:off x="5486400" y="2514600"/>
            <a:ext cx="712429" cy="1568450"/>
            <a:chOff x="1451" y="2372"/>
            <a:chExt cx="470" cy="1132"/>
          </a:xfrm>
        </p:grpSpPr>
        <p:sp>
          <p:nvSpPr>
            <p:cNvPr id="19" name="Oval 37"/>
            <p:cNvSpPr>
              <a:spLocks noChangeArrowheads="1"/>
            </p:cNvSpPr>
            <p:nvPr/>
          </p:nvSpPr>
          <p:spPr bwMode="auto">
            <a:xfrm rot="21340444">
              <a:off x="1632" y="3360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0" name="Oval 38"/>
            <p:cNvSpPr>
              <a:spLocks noChangeArrowheads="1"/>
            </p:cNvSpPr>
            <p:nvPr/>
          </p:nvSpPr>
          <p:spPr bwMode="auto">
            <a:xfrm rot="21600000">
              <a:off x="1489" y="2372"/>
              <a:ext cx="432" cy="1019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1" name="Oval 39"/>
            <p:cNvSpPr>
              <a:spLocks noChangeArrowheads="1"/>
            </p:cNvSpPr>
            <p:nvPr/>
          </p:nvSpPr>
          <p:spPr bwMode="auto">
            <a:xfrm>
              <a:off x="1451" y="2372"/>
              <a:ext cx="432" cy="1008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2" name="Oval 40"/>
          <p:cNvSpPr>
            <a:spLocks noChangeArrowheads="1"/>
          </p:cNvSpPr>
          <p:nvPr/>
        </p:nvSpPr>
        <p:spPr bwMode="auto">
          <a:xfrm>
            <a:off x="5029200" y="4119563"/>
            <a:ext cx="1673225" cy="1595437"/>
          </a:xfrm>
          <a:prstGeom prst="ellips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3" name="Group 41"/>
          <p:cNvGrpSpPr>
            <a:grpSpLocks/>
          </p:cNvGrpSpPr>
          <p:nvPr/>
        </p:nvGrpSpPr>
        <p:grpSpPr bwMode="auto">
          <a:xfrm>
            <a:off x="4105275" y="1895475"/>
            <a:ext cx="238125" cy="1076325"/>
            <a:chOff x="578" y="192"/>
            <a:chExt cx="150" cy="678"/>
          </a:xfrm>
        </p:grpSpPr>
        <p:sp>
          <p:nvSpPr>
            <p:cNvPr id="24" name="AutoShape 42"/>
            <p:cNvSpPr>
              <a:spLocks noChangeArrowheads="1"/>
            </p:cNvSpPr>
            <p:nvPr/>
          </p:nvSpPr>
          <p:spPr bwMode="auto">
            <a:xfrm rot="5400000">
              <a:off x="338" y="43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+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25" name="AutoShape 43"/>
            <p:cNvSpPr>
              <a:spLocks noChangeArrowheads="1"/>
            </p:cNvSpPr>
            <p:nvPr/>
          </p:nvSpPr>
          <p:spPr bwMode="auto">
            <a:xfrm rot="5400000">
              <a:off x="344" y="486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+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26" name="AutoShape 44"/>
            <p:cNvSpPr>
              <a:spLocks noChangeArrowheads="1"/>
            </p:cNvSpPr>
            <p:nvPr/>
          </p:nvSpPr>
          <p:spPr bwMode="auto">
            <a:xfrm rot="5400000">
              <a:off x="344" y="438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 sz="1800" b="1" dirty="0">
                <a:latin typeface="Arial" charset="0"/>
              </a:endParaRPr>
            </a:p>
          </p:txBody>
        </p:sp>
      </p:grpSp>
      <p:grpSp>
        <p:nvGrpSpPr>
          <p:cNvPr id="27" name="Group 45"/>
          <p:cNvGrpSpPr>
            <a:grpSpLocks/>
          </p:cNvGrpSpPr>
          <p:nvPr/>
        </p:nvGrpSpPr>
        <p:grpSpPr bwMode="auto">
          <a:xfrm>
            <a:off x="4114800" y="3200400"/>
            <a:ext cx="228600" cy="1066800"/>
            <a:chOff x="578" y="864"/>
            <a:chExt cx="144" cy="672"/>
          </a:xfrm>
        </p:grpSpPr>
        <p:sp>
          <p:nvSpPr>
            <p:cNvPr id="28" name="AutoShape 46"/>
            <p:cNvSpPr>
              <a:spLocks noChangeArrowheads="1"/>
            </p:cNvSpPr>
            <p:nvPr/>
          </p:nvSpPr>
          <p:spPr bwMode="auto">
            <a:xfrm rot="16200000">
              <a:off x="338" y="115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-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29" name="AutoShape 47"/>
            <p:cNvSpPr>
              <a:spLocks noChangeArrowheads="1"/>
            </p:cNvSpPr>
            <p:nvPr/>
          </p:nvSpPr>
          <p:spPr bwMode="auto">
            <a:xfrm rot="16200000">
              <a:off x="338" y="1104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- </a:t>
              </a:r>
            </a:p>
          </p:txBody>
        </p:sp>
        <p:sp>
          <p:nvSpPr>
            <p:cNvPr id="30" name="AutoShape 48"/>
            <p:cNvSpPr>
              <a:spLocks noChangeArrowheads="1"/>
            </p:cNvSpPr>
            <p:nvPr/>
          </p:nvSpPr>
          <p:spPr bwMode="auto">
            <a:xfrm rot="16200000">
              <a:off x="338" y="115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en-US" sz="1800" b="1" dirty="0">
                <a:latin typeface="Arial" charset="0"/>
              </a:endParaRPr>
            </a:p>
          </p:txBody>
        </p:sp>
      </p:grpSp>
      <p:sp>
        <p:nvSpPr>
          <p:cNvPr id="31" name="Text Box 49"/>
          <p:cNvSpPr txBox="1">
            <a:spLocks noChangeArrowheads="1"/>
          </p:cNvSpPr>
          <p:nvPr/>
        </p:nvSpPr>
        <p:spPr bwMode="auto">
          <a:xfrm>
            <a:off x="3429000" y="4267200"/>
            <a:ext cx="1752600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 smtClean="0">
                <a:solidFill>
                  <a:schemeClr val="accent5"/>
                </a:solidFill>
              </a:rPr>
              <a:t>Hồ</a:t>
            </a:r>
            <a:r>
              <a:rPr lang="en-US" sz="2600" b="1" dirty="0" smtClean="0">
                <a:solidFill>
                  <a:schemeClr val="accent5"/>
                </a:solidFill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</a:rPr>
              <a:t>quang</a:t>
            </a:r>
            <a:endParaRPr lang="en-US" sz="2600" b="1" dirty="0">
              <a:solidFill>
                <a:schemeClr val="accent5"/>
              </a:solidFill>
            </a:endParaRPr>
          </a:p>
        </p:txBody>
      </p:sp>
      <p:sp>
        <p:nvSpPr>
          <p:cNvPr id="32" name="Text Box 50"/>
          <p:cNvSpPr txBox="1">
            <a:spLocks noChangeArrowheads="1"/>
          </p:cNvSpPr>
          <p:nvPr/>
        </p:nvSpPr>
        <p:spPr bwMode="auto">
          <a:xfrm>
            <a:off x="6145213" y="5516563"/>
            <a:ext cx="2514600" cy="4889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err="1">
                <a:solidFill>
                  <a:schemeClr val="accent5"/>
                </a:solidFill>
              </a:rPr>
              <a:t>Tĩnh</a:t>
            </a:r>
            <a:r>
              <a:rPr lang="en-US" sz="2600" b="1" dirty="0">
                <a:solidFill>
                  <a:schemeClr val="accent5"/>
                </a:solidFill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</a:rPr>
              <a:t>điện</a:t>
            </a:r>
            <a:r>
              <a:rPr lang="en-US" sz="2600" b="1" dirty="0">
                <a:solidFill>
                  <a:schemeClr val="accent5"/>
                </a:solidFill>
              </a:rPr>
              <a:t> </a:t>
            </a:r>
            <a:r>
              <a:rPr lang="en-US" sz="2600" b="1" dirty="0" err="1">
                <a:solidFill>
                  <a:schemeClr val="accent5"/>
                </a:solidFill>
              </a:rPr>
              <a:t>kế</a:t>
            </a:r>
            <a:endParaRPr lang="en-US" sz="2600" b="1" dirty="0">
              <a:solidFill>
                <a:schemeClr val="accent5"/>
              </a:solidFill>
            </a:endParaRPr>
          </a:p>
        </p:txBody>
      </p:sp>
      <p:sp>
        <p:nvSpPr>
          <p:cNvPr id="34" name="Explosion 1 33"/>
          <p:cNvSpPr/>
          <p:nvPr/>
        </p:nvSpPr>
        <p:spPr>
          <a:xfrm>
            <a:off x="3428999" y="2971800"/>
            <a:ext cx="2115001" cy="228600"/>
          </a:xfrm>
          <a:prstGeom prst="irregularSeal1">
            <a:avLst/>
          </a:prstGeom>
          <a:solidFill>
            <a:srgbClr val="FFFF00"/>
          </a:solidFill>
          <a:ln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TextBox 34"/>
          <p:cNvSpPr txBox="1"/>
          <p:nvPr/>
        </p:nvSpPr>
        <p:spPr>
          <a:xfrm>
            <a:off x="228600" y="1371600"/>
            <a:ext cx="34290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dirty="0" err="1" smtClean="0">
                <a:solidFill>
                  <a:srgbClr val="0000FF"/>
                </a:solidFill>
              </a:rPr>
              <a:t>Thay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kẽm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bằng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kim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</a:rPr>
              <a:t> ta </a:t>
            </a:r>
            <a:r>
              <a:rPr lang="en-US" sz="2800" dirty="0" err="1" smtClean="0">
                <a:solidFill>
                  <a:srgbClr val="0000FF"/>
                </a:solidFill>
              </a:rPr>
              <a:t>cũng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thấy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hiện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tượng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tương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tự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xảy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ra.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36" name="Text 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6248400" y="2707957"/>
            <a:ext cx="6858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chemeClr val="accent5"/>
                </a:solidFill>
              </a:rPr>
              <a:t>Fe</a:t>
            </a:r>
            <a:endParaRPr lang="en-US" sz="2600" b="1" dirty="0">
              <a:solidFill>
                <a:schemeClr val="accent5"/>
              </a:solidFill>
            </a:endParaRPr>
          </a:p>
        </p:txBody>
      </p:sp>
      <p:sp>
        <p:nvSpPr>
          <p:cNvPr id="38" name="TextBox 37"/>
          <p:cNvSpPr txBox="1"/>
          <p:nvPr/>
        </p:nvSpPr>
        <p:spPr>
          <a:xfrm>
            <a:off x="152400" y="3200400"/>
            <a:ext cx="3276600" cy="310854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dirty="0" smtClean="0"/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nhiều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thí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nghiệm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khác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nữa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người</a:t>
            </a:r>
            <a:r>
              <a:rPr lang="en-US" sz="2800" dirty="0" smtClean="0">
                <a:solidFill>
                  <a:srgbClr val="0000FF"/>
                </a:solidFill>
              </a:rPr>
              <a:t> ta </a:t>
            </a:r>
            <a:r>
              <a:rPr lang="en-US" sz="2800" dirty="0" err="1" smtClean="0">
                <a:solidFill>
                  <a:srgbClr val="0000FF"/>
                </a:solidFill>
              </a:rPr>
              <a:t>đã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chứng</a:t>
            </a:r>
            <a:r>
              <a:rPr lang="en-US" sz="2800" dirty="0" smtClean="0">
                <a:solidFill>
                  <a:srgbClr val="0000FF"/>
                </a:solidFill>
              </a:rPr>
              <a:t> minh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rằng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ánh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đã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bật</a:t>
            </a:r>
            <a:r>
              <a:rPr lang="en-US" sz="2800" dirty="0" smtClean="0">
                <a:solidFill>
                  <a:srgbClr val="0000FF"/>
                </a:solidFill>
              </a:rPr>
              <a:t> electron </a:t>
            </a:r>
            <a:r>
              <a:rPr lang="en-US" sz="2800" dirty="0" err="1" smtClean="0">
                <a:solidFill>
                  <a:srgbClr val="0000FF"/>
                </a:solidFill>
              </a:rPr>
              <a:t>khỏi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mặt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tấm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kim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loại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589363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/>
      <p:bldP spid="35" grpId="0"/>
      <p:bldP spid="36" grpId="0"/>
      <p:bldP spid="38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/>
          </p:nvPr>
        </p:nvSpPr>
        <p:spPr>
          <a:xfrm>
            <a:off x="457200" y="0"/>
            <a:ext cx="8229600" cy="685800"/>
          </a:xfrm>
        </p:spPr>
        <p:txBody>
          <a:bodyPr/>
          <a:lstStyle/>
          <a:p>
            <a:pPr algn="l"/>
            <a:r>
              <a:rPr lang="en-US" sz="2800" b="1" dirty="0" smtClean="0">
                <a:solidFill>
                  <a:srgbClr val="C00000"/>
                </a:solidFill>
                <a:effectLst/>
              </a:rPr>
              <a:t>I. HIỆN TƯỢNG QUANG ĐIỆN.</a:t>
            </a:r>
            <a:endParaRPr lang="en-US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3124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2. </a:t>
            </a:r>
            <a:r>
              <a:rPr lang="en-US" sz="2800" b="1" dirty="0" err="1" smtClean="0">
                <a:solidFill>
                  <a:srgbClr val="C00000"/>
                </a:solidFill>
              </a:rPr>
              <a:t>Định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nghĩa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6" name="TextBox 5"/>
          <p:cNvSpPr txBox="1"/>
          <p:nvPr/>
        </p:nvSpPr>
        <p:spPr>
          <a:xfrm>
            <a:off x="457200" y="838200"/>
            <a:ext cx="83820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2005C1"/>
                </a:solidFill>
              </a:rPr>
              <a:t>Hiện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tượng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ánh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sáng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làm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bật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các</a:t>
            </a:r>
            <a:r>
              <a:rPr lang="en-US" sz="2800" dirty="0" smtClean="0">
                <a:solidFill>
                  <a:srgbClr val="2005C1"/>
                </a:solidFill>
              </a:rPr>
              <a:t> electron </a:t>
            </a:r>
            <a:r>
              <a:rPr lang="en-US" sz="2800" dirty="0" err="1" smtClean="0">
                <a:solidFill>
                  <a:srgbClr val="2005C1"/>
                </a:solidFill>
              </a:rPr>
              <a:t>ra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khỏi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mặt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kim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loại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gọi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là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tượng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quang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điện</a:t>
            </a:r>
            <a:r>
              <a:rPr lang="en-US" sz="2800" dirty="0" smtClean="0">
                <a:solidFill>
                  <a:srgbClr val="2005C1"/>
                </a:solidFill>
              </a:rPr>
              <a:t> (</a:t>
            </a:r>
            <a:r>
              <a:rPr lang="en-US" sz="2800" dirty="0" err="1" smtClean="0">
                <a:solidFill>
                  <a:srgbClr val="2005C1"/>
                </a:solidFill>
              </a:rPr>
              <a:t>ngoài</a:t>
            </a:r>
            <a:r>
              <a:rPr lang="en-US" sz="2800" dirty="0" smtClean="0">
                <a:solidFill>
                  <a:srgbClr val="2005C1"/>
                </a:solidFill>
              </a:rPr>
              <a:t>).</a:t>
            </a:r>
            <a:endParaRPr lang="en-US" sz="2800" dirty="0">
              <a:solidFill>
                <a:srgbClr val="2005C1"/>
              </a:solidFill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228600" y="2133600"/>
            <a:ext cx="4953000" cy="44012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2005C1"/>
                </a:solidFill>
              </a:rPr>
              <a:t>Nếu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chắn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chùm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sáng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hồ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quang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bằng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một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tấm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thủy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tinh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dày</a:t>
            </a:r>
            <a:r>
              <a:rPr lang="en-US" sz="2800" dirty="0" smtClean="0">
                <a:solidFill>
                  <a:srgbClr val="2005C1"/>
                </a:solidFill>
              </a:rPr>
              <a:t> (</a:t>
            </a:r>
            <a:r>
              <a:rPr lang="en-US" sz="2800" dirty="0" err="1" smtClean="0">
                <a:solidFill>
                  <a:srgbClr val="2005C1"/>
                </a:solidFill>
              </a:rPr>
              <a:t>thủy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tinh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hấp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thụ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mạnh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các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tia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tử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ngoại</a:t>
            </a:r>
            <a:r>
              <a:rPr lang="en-US" sz="2800" dirty="0" smtClean="0">
                <a:solidFill>
                  <a:srgbClr val="2005C1"/>
                </a:solidFill>
              </a:rPr>
              <a:t>) </a:t>
            </a:r>
            <a:r>
              <a:rPr lang="en-US" sz="2800" dirty="0" err="1" smtClean="0">
                <a:solidFill>
                  <a:srgbClr val="2005C1"/>
                </a:solidFill>
              </a:rPr>
              <a:t>thì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tượng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quang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không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xảy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ra.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Điều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đó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chứng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tỏ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rằng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các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bức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xạ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tử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ngoại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có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khả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năng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gây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ra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tượng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quang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điện</a:t>
            </a:r>
            <a:r>
              <a:rPr lang="en-US" sz="2800" dirty="0" smtClean="0">
                <a:solidFill>
                  <a:srgbClr val="2005C1"/>
                </a:solidFill>
              </a:rPr>
              <a:t> ở </a:t>
            </a:r>
            <a:r>
              <a:rPr lang="en-US" sz="2800" dirty="0" err="1" smtClean="0">
                <a:solidFill>
                  <a:srgbClr val="2005C1"/>
                </a:solidFill>
              </a:rPr>
              <a:t>kẻm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còn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ánh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sáng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nhìn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thấy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được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thì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không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gây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được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hiện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tượng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quang</a:t>
            </a:r>
            <a:r>
              <a:rPr lang="en-US" sz="2800" dirty="0" smtClean="0">
                <a:solidFill>
                  <a:srgbClr val="2005C1"/>
                </a:solidFill>
              </a:rPr>
              <a:t> </a:t>
            </a:r>
            <a:r>
              <a:rPr lang="en-US" sz="2800" dirty="0" err="1" smtClean="0">
                <a:solidFill>
                  <a:srgbClr val="2005C1"/>
                </a:solidFill>
              </a:rPr>
              <a:t>điện</a:t>
            </a:r>
            <a:r>
              <a:rPr lang="en-US" sz="2800" dirty="0" smtClean="0">
                <a:solidFill>
                  <a:srgbClr val="2005C1"/>
                </a:solidFill>
              </a:rPr>
              <a:t> ở </a:t>
            </a:r>
            <a:r>
              <a:rPr lang="en-US" sz="2800" dirty="0" err="1" smtClean="0">
                <a:solidFill>
                  <a:srgbClr val="2005C1"/>
                </a:solidFill>
              </a:rPr>
              <a:t>kẻm</a:t>
            </a:r>
            <a:r>
              <a:rPr lang="en-US" sz="2800" dirty="0" smtClean="0">
                <a:solidFill>
                  <a:srgbClr val="2005C1"/>
                </a:solidFill>
              </a:rPr>
              <a:t>.</a:t>
            </a:r>
            <a:endParaRPr lang="en-US" sz="2800" dirty="0">
              <a:solidFill>
                <a:srgbClr val="2005C1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445484" y="1676400"/>
            <a:ext cx="8698515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</a:rPr>
              <a:t>Bức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xạ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ngoại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gây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ra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hiện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quang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điện</a:t>
            </a:r>
            <a:r>
              <a:rPr lang="en-US" sz="2800" b="1" dirty="0" smtClean="0">
                <a:solidFill>
                  <a:srgbClr val="C00000"/>
                </a:solidFill>
              </a:rPr>
              <a:t> ở </a:t>
            </a:r>
            <a:r>
              <a:rPr lang="en-US" sz="2800" b="1" dirty="0" err="1" smtClean="0">
                <a:solidFill>
                  <a:srgbClr val="C00000"/>
                </a:solidFill>
              </a:rPr>
              <a:t>kẽm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7" name="Rectangle 25" descr="Medium wood"/>
          <p:cNvSpPr>
            <a:spLocks noChangeArrowheads="1"/>
          </p:cNvSpPr>
          <p:nvPr/>
        </p:nvSpPr>
        <p:spPr bwMode="auto">
          <a:xfrm>
            <a:off x="6019800" y="6477000"/>
            <a:ext cx="2971800" cy="228600"/>
          </a:xfrm>
          <a:prstGeom prst="rect">
            <a:avLst/>
          </a:prstGeom>
          <a:blipFill dpi="0" rotWithShape="1">
            <a:blip r:embed="rId2"/>
            <a:srcRect/>
            <a:tile tx="0" ty="0" sx="100000" sy="100000" flip="none" algn="tl"/>
          </a:blipFill>
          <a:ln w="9525">
            <a:miter lim="800000"/>
            <a:headEnd/>
            <a:tailEnd/>
          </a:ln>
          <a:effectLst/>
          <a:scene3d>
            <a:camera prst="legacyPerspectiveTopRight"/>
            <a:lightRig rig="legacyFlat3" dir="b"/>
          </a:scene3d>
          <a:sp3d extrusionH="887400" prstMaterial="legacyMatte">
            <a:bevelT w="13500" h="13500" prst="angle"/>
            <a:bevelB w="13500" h="13500" prst="angle"/>
            <a:extrusionClr>
              <a:srgbClr val="996633"/>
            </a:extrusionClr>
          </a:sp3d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pic>
        <p:nvPicPr>
          <p:cNvPr id="9" name="Picture 2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953250" y="5930900"/>
            <a:ext cx="1419225" cy="5461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1" name="Oval 27"/>
          <p:cNvSpPr>
            <a:spLocks noChangeArrowheads="1"/>
          </p:cNvSpPr>
          <p:nvPr/>
        </p:nvSpPr>
        <p:spPr bwMode="auto">
          <a:xfrm>
            <a:off x="6861175" y="4038600"/>
            <a:ext cx="1673225" cy="1595437"/>
          </a:xfrm>
          <a:prstGeom prst="ellipse">
            <a:avLst/>
          </a:prstGeom>
          <a:gradFill rotWithShape="1">
            <a:gsLst>
              <a:gs pos="0">
                <a:srgbClr val="DDDDDD">
                  <a:gamma/>
                  <a:shade val="46275"/>
                  <a:invGamma/>
                </a:srgbClr>
              </a:gs>
              <a:gs pos="100000">
                <a:srgbClr val="DDDDDD">
                  <a:alpha val="16000"/>
                </a:srgbClr>
              </a:gs>
            </a:gsLst>
            <a:path path="shape">
              <a:fillToRect l="50000" t="50000" r="50000" b="50000"/>
            </a:path>
          </a:gradFill>
          <a:ln w="38100" cmpd="dbl">
            <a:solidFill>
              <a:schemeClr val="bg1"/>
            </a:solidFill>
            <a:round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2" name="Rectangle 28"/>
          <p:cNvSpPr>
            <a:spLocks noChangeArrowheads="1"/>
          </p:cNvSpPr>
          <p:nvPr/>
        </p:nvSpPr>
        <p:spPr bwMode="auto">
          <a:xfrm>
            <a:off x="7600950" y="4040188"/>
            <a:ext cx="74613" cy="8937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3" name="Text Box 29">
            <a:hlinkClick r:id="rId4"/>
          </p:cNvPr>
          <p:cNvSpPr txBox="1">
            <a:spLocks noChangeArrowheads="1"/>
          </p:cNvSpPr>
          <p:nvPr/>
        </p:nvSpPr>
        <p:spPr bwMode="auto">
          <a:xfrm>
            <a:off x="7848599" y="2209800"/>
            <a:ext cx="685801" cy="4924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square">
            <a:spAutoFit/>
          </a:bodyPr>
          <a:lstStyle/>
          <a:p>
            <a:pPr>
              <a:spcBef>
                <a:spcPct val="50000"/>
              </a:spcBef>
            </a:pPr>
            <a:r>
              <a:rPr lang="en-US" sz="2600" b="1" dirty="0" smtClean="0">
                <a:solidFill>
                  <a:schemeClr val="accent5"/>
                </a:solidFill>
              </a:rPr>
              <a:t>Zn</a:t>
            </a:r>
            <a:endParaRPr lang="en-US" sz="2600" b="1" dirty="0">
              <a:solidFill>
                <a:schemeClr val="accent5"/>
              </a:solidFill>
            </a:endParaRPr>
          </a:p>
        </p:txBody>
      </p:sp>
      <p:sp>
        <p:nvSpPr>
          <p:cNvPr id="14" name="AutoShape 30"/>
          <p:cNvSpPr>
            <a:spLocks noChangeArrowheads="1"/>
          </p:cNvSpPr>
          <p:nvPr/>
        </p:nvSpPr>
        <p:spPr bwMode="auto">
          <a:xfrm>
            <a:off x="7494588" y="5562600"/>
            <a:ext cx="296862" cy="500063"/>
          </a:xfrm>
          <a:prstGeom prst="flowChartMagneticDisk">
            <a:avLst/>
          </a:prstGeom>
          <a:gradFill rotWithShape="1">
            <a:gsLst>
              <a:gs pos="0">
                <a:srgbClr val="B2B2B2">
                  <a:gamma/>
                  <a:shade val="46275"/>
                  <a:invGamma/>
                </a:srgbClr>
              </a:gs>
              <a:gs pos="50000">
                <a:srgbClr val="B2B2B2"/>
              </a:gs>
              <a:gs pos="100000">
                <a:srgbClr val="B2B2B2">
                  <a:gamma/>
                  <a:shade val="46275"/>
                  <a:invGamma/>
                </a:srgbClr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5" name="Oval 31"/>
          <p:cNvSpPr>
            <a:spLocks noChangeArrowheads="1"/>
          </p:cNvSpPr>
          <p:nvPr/>
        </p:nvSpPr>
        <p:spPr bwMode="auto">
          <a:xfrm>
            <a:off x="6781800" y="4094163"/>
            <a:ext cx="1673225" cy="1595437"/>
          </a:xfrm>
          <a:prstGeom prst="ellipse">
            <a:avLst/>
          </a:prstGeom>
          <a:noFill/>
          <a:ln w="76200">
            <a:solidFill>
              <a:srgbClr val="008080"/>
            </a:solidFill>
            <a:round/>
            <a:headEnd/>
            <a:tailEnd/>
          </a:ln>
          <a:effectLst/>
          <a:scene3d>
            <a:camera prst="legacyObliqueTopRight"/>
            <a:lightRig rig="legacyFlat3" dir="b"/>
          </a:scene3d>
          <a:sp3d extrusionH="430200" prstMaterial="legacyMatte">
            <a:bevelT w="13500" h="13500" prst="angle"/>
            <a:bevelB w="13500" h="13500" prst="angle"/>
            <a:extrusionClr>
              <a:srgbClr val="008080"/>
            </a:extrusionClr>
          </a:sp3d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>
            <a:flatTx/>
          </a:bodyPr>
          <a:lstStyle/>
          <a:p>
            <a:endParaRPr lang="en-US"/>
          </a:p>
        </p:txBody>
      </p:sp>
      <p:sp>
        <p:nvSpPr>
          <p:cNvPr id="16" name="Oval 32"/>
          <p:cNvSpPr>
            <a:spLocks noChangeArrowheads="1"/>
          </p:cNvSpPr>
          <p:nvPr/>
        </p:nvSpPr>
        <p:spPr bwMode="auto">
          <a:xfrm>
            <a:off x="6781800" y="4114800"/>
            <a:ext cx="1673225" cy="1595438"/>
          </a:xfrm>
          <a:prstGeom prst="ellipse">
            <a:avLst/>
          </a:prstGeom>
          <a:noFill/>
          <a:ln w="57150">
            <a:solidFill>
              <a:srgbClr val="006666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7" name="Rectangle 33"/>
          <p:cNvSpPr>
            <a:spLocks noChangeArrowheads="1"/>
          </p:cNvSpPr>
          <p:nvPr/>
        </p:nvSpPr>
        <p:spPr bwMode="auto">
          <a:xfrm>
            <a:off x="7640638" y="4802188"/>
            <a:ext cx="74612" cy="665162"/>
          </a:xfrm>
          <a:prstGeom prst="rect">
            <a:avLst/>
          </a:prstGeom>
          <a:gradFill rotWithShape="1">
            <a:gsLst>
              <a:gs pos="0">
                <a:srgbClr val="B2B2B2"/>
              </a:gs>
              <a:gs pos="50000">
                <a:schemeClr val="bg1"/>
              </a:gs>
              <a:gs pos="100000">
                <a:srgbClr val="B2B2B2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bg2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8" name="Line 34"/>
          <p:cNvSpPr>
            <a:spLocks noChangeShapeType="1"/>
          </p:cNvSpPr>
          <p:nvPr/>
        </p:nvSpPr>
        <p:spPr bwMode="auto">
          <a:xfrm flipV="1">
            <a:off x="7296601" y="4487069"/>
            <a:ext cx="654828" cy="808037"/>
          </a:xfrm>
          <a:prstGeom prst="line">
            <a:avLst/>
          </a:prstGeom>
          <a:noFill/>
          <a:ln w="57150">
            <a:solidFill>
              <a:srgbClr val="00FF00"/>
            </a:solidFill>
            <a:round/>
            <a:headEnd type="triangle" w="med" len="med"/>
            <a:tailEnd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US"/>
          </a:p>
        </p:txBody>
      </p:sp>
      <p:sp>
        <p:nvSpPr>
          <p:cNvPr id="19" name="Oval 35"/>
          <p:cNvSpPr>
            <a:spLocks noChangeArrowheads="1"/>
          </p:cNvSpPr>
          <p:nvPr/>
        </p:nvSpPr>
        <p:spPr bwMode="auto">
          <a:xfrm>
            <a:off x="7581900" y="4800600"/>
            <a:ext cx="146050" cy="133350"/>
          </a:xfrm>
          <a:prstGeom prst="ellipse">
            <a:avLst/>
          </a:prstGeom>
          <a:gradFill rotWithShape="1">
            <a:gsLst>
              <a:gs pos="0">
                <a:srgbClr val="DDDDDD"/>
              </a:gs>
              <a:gs pos="100000">
                <a:srgbClr val="DDDDDD">
                  <a:gamma/>
                  <a:shade val="46275"/>
                  <a:invGamma/>
                </a:srgbClr>
              </a:gs>
            </a:gsLst>
            <a:path path="shape">
              <a:fillToRect l="50000" t="50000" r="50000" b="50000"/>
            </a:path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round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grpSp>
        <p:nvGrpSpPr>
          <p:cNvPr id="20" name="Group 36"/>
          <p:cNvGrpSpPr>
            <a:grpSpLocks/>
          </p:cNvGrpSpPr>
          <p:nvPr/>
        </p:nvGrpSpPr>
        <p:grpSpPr bwMode="auto">
          <a:xfrm>
            <a:off x="7288571" y="2514600"/>
            <a:ext cx="712429" cy="1568450"/>
            <a:chOff x="1451" y="2372"/>
            <a:chExt cx="470" cy="1132"/>
          </a:xfrm>
        </p:grpSpPr>
        <p:sp>
          <p:nvSpPr>
            <p:cNvPr id="21" name="Oval 37"/>
            <p:cNvSpPr>
              <a:spLocks noChangeArrowheads="1"/>
            </p:cNvSpPr>
            <p:nvPr/>
          </p:nvSpPr>
          <p:spPr bwMode="auto">
            <a:xfrm rot="21340444">
              <a:off x="1632" y="3360"/>
              <a:ext cx="144" cy="144"/>
            </a:xfrm>
            <a:prstGeom prst="ellipse">
              <a:avLst/>
            </a:prstGeom>
            <a:solidFill>
              <a:schemeClr val="hlink"/>
            </a:solidFill>
            <a:ln w="9525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2" name="Oval 38"/>
            <p:cNvSpPr>
              <a:spLocks noChangeArrowheads="1"/>
            </p:cNvSpPr>
            <p:nvPr/>
          </p:nvSpPr>
          <p:spPr bwMode="auto">
            <a:xfrm rot="21600000">
              <a:off x="1489" y="2372"/>
              <a:ext cx="432" cy="1019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bg2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  <p:sp>
          <p:nvSpPr>
            <p:cNvPr id="23" name="Oval 39"/>
            <p:cNvSpPr>
              <a:spLocks noChangeArrowheads="1"/>
            </p:cNvSpPr>
            <p:nvPr/>
          </p:nvSpPr>
          <p:spPr bwMode="auto">
            <a:xfrm>
              <a:off x="1451" y="2372"/>
              <a:ext cx="432" cy="1008"/>
            </a:xfrm>
            <a:prstGeom prst="ellipse">
              <a:avLst/>
            </a:prstGeom>
            <a:solidFill>
              <a:schemeClr val="hlink"/>
            </a:solidFill>
            <a:ln w="57150" cmpd="thickThin">
              <a:solidFill>
                <a:schemeClr val="tx1"/>
              </a:solidFill>
              <a:round/>
              <a:headEnd/>
              <a:tailEnd/>
            </a:ln>
            <a:effectLst/>
            <a:extLs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 wrap="none" anchor="ctr"/>
            <a:lstStyle/>
            <a:p>
              <a:endParaRPr lang="en-US"/>
            </a:p>
          </p:txBody>
        </p:sp>
      </p:grpSp>
      <p:sp>
        <p:nvSpPr>
          <p:cNvPr id="24" name="Oval 40"/>
          <p:cNvSpPr>
            <a:spLocks noChangeArrowheads="1"/>
          </p:cNvSpPr>
          <p:nvPr/>
        </p:nvSpPr>
        <p:spPr bwMode="auto">
          <a:xfrm>
            <a:off x="6781800" y="4119563"/>
            <a:ext cx="1673225" cy="1595437"/>
          </a:xfrm>
          <a:prstGeom prst="ellipse">
            <a:avLst/>
          </a:prstGeom>
          <a:noFill/>
          <a:ln w="38100">
            <a:solidFill>
              <a:srgbClr val="B2B2B2"/>
            </a:solidFill>
            <a:round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DDDDDD">
                    <a:alpha val="16000"/>
                  </a:srgbClr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5" name="TextBox 24"/>
          <p:cNvSpPr txBox="1"/>
          <p:nvPr/>
        </p:nvSpPr>
        <p:spPr>
          <a:xfrm>
            <a:off x="7342188" y="2362200"/>
            <a:ext cx="735012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  -</a:t>
            </a:r>
          </a:p>
          <a:p>
            <a:pPr marL="285750" indent="-285750">
              <a:buFontTx/>
              <a:buChar char="-"/>
            </a:pPr>
            <a:r>
              <a:rPr lang="en-US" sz="2400" dirty="0" smtClean="0">
                <a:solidFill>
                  <a:srgbClr val="7030A0"/>
                </a:solidFill>
              </a:rPr>
              <a:t>- 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-  -</a:t>
            </a:r>
          </a:p>
          <a:p>
            <a:r>
              <a:rPr lang="en-US" sz="2400" dirty="0" smtClean="0">
                <a:solidFill>
                  <a:srgbClr val="7030A0"/>
                </a:solidFill>
              </a:rPr>
              <a:t>  -</a:t>
            </a:r>
            <a:endParaRPr lang="en-US" sz="2400" dirty="0">
              <a:solidFill>
                <a:srgbClr val="7030A0"/>
              </a:solidFill>
            </a:endParaRPr>
          </a:p>
        </p:txBody>
      </p:sp>
      <p:sp>
        <p:nvSpPr>
          <p:cNvPr id="26" name="TextBox 25"/>
          <p:cNvSpPr txBox="1"/>
          <p:nvPr/>
        </p:nvSpPr>
        <p:spPr>
          <a:xfrm>
            <a:off x="7097713" y="4872335"/>
            <a:ext cx="120808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7030A0"/>
                </a:solidFill>
              </a:rPr>
              <a:t>-        -</a:t>
            </a:r>
            <a:endParaRPr lang="en-US" sz="2400" dirty="0">
              <a:solidFill>
                <a:srgbClr val="7030A0"/>
              </a:solidFill>
            </a:endParaRPr>
          </a:p>
        </p:txBody>
      </p:sp>
      <p:grpSp>
        <p:nvGrpSpPr>
          <p:cNvPr id="27" name="Group 41"/>
          <p:cNvGrpSpPr>
            <a:grpSpLocks/>
          </p:cNvGrpSpPr>
          <p:nvPr/>
        </p:nvGrpSpPr>
        <p:grpSpPr bwMode="auto">
          <a:xfrm>
            <a:off x="5629275" y="2133600"/>
            <a:ext cx="238125" cy="1076325"/>
            <a:chOff x="578" y="192"/>
            <a:chExt cx="150" cy="678"/>
          </a:xfrm>
        </p:grpSpPr>
        <p:sp>
          <p:nvSpPr>
            <p:cNvPr id="28" name="AutoShape 42"/>
            <p:cNvSpPr>
              <a:spLocks noChangeArrowheads="1"/>
            </p:cNvSpPr>
            <p:nvPr/>
          </p:nvSpPr>
          <p:spPr bwMode="auto">
            <a:xfrm rot="5400000">
              <a:off x="338" y="43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+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29" name="AutoShape 43"/>
            <p:cNvSpPr>
              <a:spLocks noChangeArrowheads="1"/>
            </p:cNvSpPr>
            <p:nvPr/>
          </p:nvSpPr>
          <p:spPr bwMode="auto">
            <a:xfrm rot="5400000">
              <a:off x="344" y="486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+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30" name="AutoShape 44"/>
            <p:cNvSpPr>
              <a:spLocks noChangeArrowheads="1"/>
            </p:cNvSpPr>
            <p:nvPr/>
          </p:nvSpPr>
          <p:spPr bwMode="auto">
            <a:xfrm rot="5400000">
              <a:off x="344" y="438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rot="10800000" vert="eaVert" wrap="none" anchor="ctr"/>
            <a:lstStyle/>
            <a:p>
              <a:pPr algn="ctr"/>
              <a:endParaRPr lang="en-US" sz="1800" b="1" dirty="0">
                <a:latin typeface="Arial" charset="0"/>
              </a:endParaRPr>
            </a:p>
          </p:txBody>
        </p:sp>
      </p:grpSp>
      <p:grpSp>
        <p:nvGrpSpPr>
          <p:cNvPr id="31" name="Group 45"/>
          <p:cNvGrpSpPr>
            <a:grpSpLocks/>
          </p:cNvGrpSpPr>
          <p:nvPr/>
        </p:nvGrpSpPr>
        <p:grpSpPr bwMode="auto">
          <a:xfrm>
            <a:off x="5638800" y="3429000"/>
            <a:ext cx="228600" cy="1066800"/>
            <a:chOff x="578" y="864"/>
            <a:chExt cx="144" cy="672"/>
          </a:xfrm>
        </p:grpSpPr>
        <p:sp>
          <p:nvSpPr>
            <p:cNvPr id="32" name="AutoShape 46"/>
            <p:cNvSpPr>
              <a:spLocks noChangeArrowheads="1"/>
            </p:cNvSpPr>
            <p:nvPr/>
          </p:nvSpPr>
          <p:spPr bwMode="auto">
            <a:xfrm rot="16200000">
              <a:off x="338" y="115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-</a:t>
              </a:r>
              <a:r>
                <a:rPr lang="en-US" sz="1800">
                  <a:latin typeface="Arial" charset="0"/>
                </a:rPr>
                <a:t> </a:t>
              </a:r>
            </a:p>
          </p:txBody>
        </p:sp>
        <p:sp>
          <p:nvSpPr>
            <p:cNvPr id="33" name="AutoShape 47"/>
            <p:cNvSpPr>
              <a:spLocks noChangeArrowheads="1"/>
            </p:cNvSpPr>
            <p:nvPr/>
          </p:nvSpPr>
          <p:spPr bwMode="auto">
            <a:xfrm rot="16200000">
              <a:off x="338" y="1104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r>
                <a:rPr lang="en-US" sz="1800" b="1">
                  <a:latin typeface="Arial" charset="0"/>
                </a:rPr>
                <a:t>- </a:t>
              </a:r>
            </a:p>
          </p:txBody>
        </p:sp>
        <p:sp>
          <p:nvSpPr>
            <p:cNvPr id="34" name="AutoShape 48"/>
            <p:cNvSpPr>
              <a:spLocks noChangeArrowheads="1"/>
            </p:cNvSpPr>
            <p:nvPr/>
          </p:nvSpPr>
          <p:spPr bwMode="auto">
            <a:xfrm rot="16200000">
              <a:off x="338" y="1152"/>
              <a:ext cx="624" cy="144"/>
            </a:xfrm>
            <a:prstGeom prst="homePlate">
              <a:avLst>
                <a:gd name="adj" fmla="val 108333"/>
              </a:avLst>
            </a:prstGeom>
            <a:gradFill rotWithShape="1">
              <a:gsLst>
                <a:gs pos="0">
                  <a:srgbClr val="DDDDDD">
                    <a:gamma/>
                    <a:shade val="46275"/>
                    <a:invGamma/>
                  </a:srgbClr>
                </a:gs>
                <a:gs pos="50000">
                  <a:srgbClr val="DDDDDD"/>
                </a:gs>
                <a:gs pos="100000">
                  <a:srgbClr val="DDDDDD">
                    <a:gamma/>
                    <a:shade val="46275"/>
                    <a:invGamma/>
                  </a:srgbClr>
                </a:gs>
              </a:gsLst>
              <a:lin ang="0" scaled="1"/>
            </a:gradFill>
            <a:ln>
              <a:noFill/>
            </a:ln>
            <a:effectLst/>
            <a:extLst>
              <a:ext uri="{91240B29-F687-4F45-9708-019B960494DF}">
                <a14:hiddenLine xmlns:a14="http://schemas.microsoft.com/office/drawing/2010/main" w="9525" algn="ctr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17961" dir="2700000" algn="ctr" rotWithShape="0">
                      <a:srgbClr val="DDDDDD">
                        <a:gamma/>
                        <a:shade val="60000"/>
                        <a:invGamma/>
                      </a:srgbClr>
                    </a:outerShdw>
                  </a:effectLst>
                </a14:hiddenEffects>
              </a:ext>
            </a:extLst>
          </p:spPr>
          <p:txBody>
            <a:bodyPr vert="eaVert" wrap="none" anchor="ctr"/>
            <a:lstStyle/>
            <a:p>
              <a:pPr algn="ctr"/>
              <a:endParaRPr lang="en-US" sz="1800" b="1" dirty="0">
                <a:latin typeface="Arial" charset="0"/>
              </a:endParaRPr>
            </a:p>
          </p:txBody>
        </p:sp>
      </p:grpSp>
      <p:sp>
        <p:nvSpPr>
          <p:cNvPr id="35" name="Explosion 1 34"/>
          <p:cNvSpPr/>
          <p:nvPr/>
        </p:nvSpPr>
        <p:spPr>
          <a:xfrm>
            <a:off x="5181600" y="3220541"/>
            <a:ext cx="1143000" cy="238126"/>
          </a:xfrm>
          <a:prstGeom prst="irregularSeal1">
            <a:avLst/>
          </a:prstGeom>
          <a:solidFill>
            <a:srgbClr val="FFFF00"/>
          </a:solidFill>
          <a:ln>
            <a:solidFill>
              <a:schemeClr val="accent1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Rectangle 1"/>
          <p:cNvSpPr/>
          <p:nvPr/>
        </p:nvSpPr>
        <p:spPr>
          <a:xfrm>
            <a:off x="6400800" y="2362200"/>
            <a:ext cx="152400" cy="1972002"/>
          </a:xfrm>
          <a:prstGeom prst="rect">
            <a:avLst/>
          </a:prstGeom>
          <a:solidFill>
            <a:schemeClr val="accent1">
              <a:lumMod val="20000"/>
              <a:lumOff val="80000"/>
            </a:schemeClr>
          </a:solidFill>
          <a:ln>
            <a:solidFill>
              <a:schemeClr val="bg2">
                <a:lumMod val="7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776714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/>
      <p:bldP spid="8" grpId="0"/>
      <p:bldP spid="10" grpId="0"/>
      <p:bldP spid="7" grpId="0" animBg="1"/>
      <p:bldP spid="11" grpId="0" animBg="1"/>
      <p:bldP spid="12" grpId="0" animBg="1"/>
      <p:bldP spid="13" grpId="0"/>
      <p:bldP spid="14" grpId="0" animBg="1"/>
      <p:bldP spid="15" grpId="0" animBg="1"/>
      <p:bldP spid="16" grpId="0" animBg="1"/>
      <p:bldP spid="17" grpId="0" animBg="1"/>
      <p:bldP spid="18" grpId="0" animBg="1"/>
      <p:bldP spid="19" grpId="0" animBg="1"/>
      <p:bldP spid="24" grpId="0" animBg="1"/>
      <p:bldP spid="25" grpId="0"/>
      <p:bldP spid="26" grpId="0"/>
      <p:bldP spid="35" grpId="0" animBg="1"/>
      <p:bldP spid="2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1"/>
          <p:cNvSpPr txBox="1">
            <a:spLocks/>
          </p:cNvSpPr>
          <p:nvPr/>
        </p:nvSpPr>
        <p:spPr>
          <a:xfrm>
            <a:off x="457200" y="22860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C00000"/>
                </a:solidFill>
                <a:effectLst/>
              </a:rPr>
              <a:t>II. ĐỊNH LUẬT VỀ GIỚI HẠN QUANG ĐIỆN.</a:t>
            </a:r>
            <a:endParaRPr lang="en-US" sz="2800" b="1" dirty="0">
              <a:solidFill>
                <a:srgbClr val="C00000"/>
              </a:solidFill>
              <a:effectLst/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8" name="TextBox 7"/>
              <p:cNvSpPr txBox="1"/>
              <p:nvPr/>
            </p:nvSpPr>
            <p:spPr>
              <a:xfrm>
                <a:off x="457200" y="914400"/>
                <a:ext cx="8305800" cy="138499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just">
                  <a:tabLst>
                    <a:tab pos="350838" algn="l"/>
                  </a:tabLst>
                </a:pPr>
                <a:r>
                  <a:rPr lang="en-US" sz="2800" i="1" dirty="0" smtClean="0">
                    <a:solidFill>
                      <a:srgbClr val="C00000"/>
                    </a:solidFill>
                  </a:rPr>
                  <a:t>	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Ánh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sáng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kích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thích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chỉ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có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thể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làm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bật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electron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ra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khỏi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một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kim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loại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khi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bước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sóng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(</a:t>
                </a:r>
                <a14:m>
                  <m:oMath xmlns:m="http://schemas.openxmlformats.org/officeDocument/2006/math">
                    <m:r>
                      <a:rPr lang="en-US" sz="2800" i="1">
                        <a:solidFill>
                          <a:srgbClr val="0000CC"/>
                        </a:solidFill>
                        <a:latin typeface="Cambria Math"/>
                        <a:ea typeface="Cambria Math"/>
                      </a:rPr>
                      <m:t>𝜆</m:t>
                    </m:r>
                  </m:oMath>
                </a14:m>
                <a:r>
                  <a:rPr lang="en-US" sz="2800" i="1" dirty="0" smtClean="0">
                    <a:solidFill>
                      <a:srgbClr val="C00000"/>
                    </a:solidFill>
                  </a:rPr>
                  <a:t>)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của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nó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ngắn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hơn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hoặc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bằng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giới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hạn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quang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điện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(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𝜆</m:t>
                        </m:r>
                      </m:e>
                      <m:sub>
                        <m:r>
                          <a:rPr lang="en-US" sz="2800" i="1">
                            <a:solidFill>
                              <a:srgbClr val="0000CC"/>
                            </a:solidFill>
                            <a:latin typeface="Cambria Math"/>
                            <a:ea typeface="Cambria Math"/>
                          </a:rPr>
                          <m:t>0</m:t>
                        </m:r>
                      </m:sub>
                    </m:sSub>
                  </m:oMath>
                </a14:m>
                <a:r>
                  <a:rPr lang="en-US" sz="2800" i="1" dirty="0" smtClean="0">
                    <a:solidFill>
                      <a:srgbClr val="C00000"/>
                    </a:solidFill>
                  </a:rPr>
                  <a:t>)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của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kim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loại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 </a:t>
                </a:r>
                <a:r>
                  <a:rPr lang="en-US" sz="2800" i="1" dirty="0" err="1" smtClean="0">
                    <a:solidFill>
                      <a:srgbClr val="C00000"/>
                    </a:solidFill>
                  </a:rPr>
                  <a:t>đó</a:t>
                </a:r>
                <a:r>
                  <a:rPr lang="en-US" sz="2800" i="1" dirty="0" smtClean="0">
                    <a:solidFill>
                      <a:srgbClr val="C00000"/>
                    </a:solidFill>
                  </a:rPr>
                  <a:t>.</a:t>
                </a:r>
                <a:endParaRPr lang="en-US" sz="2800" i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8" name="TextBox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57200" y="914400"/>
                <a:ext cx="8305800" cy="1384995"/>
              </a:xfrm>
              <a:prstGeom prst="rect">
                <a:avLst/>
              </a:prstGeom>
              <a:blipFill rotWithShape="1">
                <a:blip r:embed="rId2"/>
                <a:stretch>
                  <a:fillRect l="-1467" t="-4405" r="-1394" b="-11454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>
        <mc:Choice xmlns:a14="http://schemas.microsoft.com/office/drawing/2010/main" Requires="a14">
          <p:sp>
            <p:nvSpPr>
              <p:cNvPr id="9" name="TextBox 8"/>
              <p:cNvSpPr txBox="1"/>
              <p:nvPr/>
            </p:nvSpPr>
            <p:spPr>
              <a:xfrm>
                <a:off x="3505200" y="2296180"/>
                <a:ext cx="2033970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𝝀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≤</m:t>
                      </m:r>
                      <m:sSub>
                        <m:sSubPr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sz="2800" b="1" i="1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𝝀</m:t>
                          </m:r>
                        </m:e>
                        <m:sub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𝟎</m:t>
                          </m:r>
                        </m:sub>
                      </m:sSub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9" name="TextBox 8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05200" y="2296180"/>
                <a:ext cx="2033970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11" name="Group 169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701729244"/>
              </p:ext>
            </p:extLst>
          </p:nvPr>
        </p:nvGraphicFramePr>
        <p:xfrm>
          <a:off x="635986" y="4419600"/>
          <a:ext cx="7772398" cy="1524000"/>
        </p:xfrm>
        <a:graphic>
          <a:graphicData uri="http://schemas.openxmlformats.org/drawingml/2006/table">
            <a:tbl>
              <a:tblPr/>
              <a:tblGrid>
                <a:gridCol w="878237"/>
                <a:gridCol w="809878"/>
                <a:gridCol w="814861"/>
                <a:gridCol w="878237"/>
                <a:gridCol w="878237"/>
                <a:gridCol w="878237"/>
                <a:gridCol w="878237"/>
                <a:gridCol w="878237"/>
                <a:gridCol w="878237"/>
              </a:tblGrid>
              <a:tr h="707404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ChÊt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B¹c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VNI-Times" pitchFamily="2" charset="0"/>
                          <a:cs typeface="Times New Roman" pitchFamily="18" charset="0"/>
                        </a:rPr>
                        <a:t>Ñ</a:t>
                      </a: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ång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KÏm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Nh«m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Canxi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Natri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Kali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Xesi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816596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</a:t>
                      </a:r>
                      <a:r>
                        <a:rPr kumimoji="0" lang="en-US" sz="2000" b="1" i="0" u="none" strike="noStrike" cap="none" normalizeH="0" baseline="-2500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0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20000"/>
                        </a:spcBef>
                        <a:spcAft>
                          <a:spcPct val="0"/>
                        </a:spcAft>
                        <a:buClr>
                          <a:schemeClr val="hlink"/>
                        </a:buClr>
                        <a:buSzPct val="70000"/>
                        <a:buFont typeface="Wingdings" pitchFamily="2" charset="2"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Tahoma" pitchFamily="34" charset="0"/>
                          <a:sym typeface="Symbol"/>
                        </a:rPr>
                        <a:t>(m)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Tahoma" pitchFamily="34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0,26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0,30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0,35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0,36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0,75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0,50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0,55</a:t>
                      </a: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0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FF"/>
                          </a:solidFill>
                          <a:effectLst/>
                          <a:latin typeface=".VnTime" pitchFamily="34" charset="0"/>
                          <a:cs typeface="Times New Roman" pitchFamily="18" charset="0"/>
                        </a:rPr>
                        <a:t>0,66</a:t>
                      </a:r>
                    </a:p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0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FF"/>
                        </a:solidFill>
                        <a:effectLst/>
                        <a:latin typeface="Arial" charset="0"/>
                      </a:endParaRPr>
                    </a:p>
                  </a:txBody>
                  <a:tcPr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2" name="TextBox 11"/>
          <p:cNvSpPr txBox="1"/>
          <p:nvPr/>
        </p:nvSpPr>
        <p:spPr>
          <a:xfrm>
            <a:off x="445485" y="2703493"/>
            <a:ext cx="8317515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/>
              <a:t>	</a:t>
            </a:r>
            <a:r>
              <a:rPr lang="en-US" sz="2800" dirty="0" err="1" smtClean="0">
                <a:solidFill>
                  <a:srgbClr val="0000CC"/>
                </a:solidFill>
              </a:rPr>
              <a:t>Giới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quang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phụ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thuộc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vào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bản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đó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3" name="TextBox 12"/>
              <p:cNvSpPr txBox="1"/>
              <p:nvPr/>
            </p:nvSpPr>
            <p:spPr>
              <a:xfrm>
                <a:off x="445485" y="3667780"/>
                <a:ext cx="8165115" cy="52322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 algn="ctr">
                  <a:tabLst>
                    <a:tab pos="350838" algn="l"/>
                  </a:tabLst>
                </a:pPr>
                <a:r>
                  <a:rPr lang="en-US" sz="2800" dirty="0" smtClean="0"/>
                  <a:t>	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Giá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trị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giới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hạn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quang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điện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sz="2800" b="1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</m:ctrlPr>
                      </m:sSubPr>
                      <m:e>
                        <m:r>
                          <a:rPr lang="en-US" sz="2800" b="1" i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𝛌</m:t>
                        </m:r>
                      </m:e>
                      <m:sub>
                        <m:r>
                          <a:rPr lang="en-US" sz="2800" b="1" i="0">
                            <a:solidFill>
                              <a:srgbClr val="0000FF"/>
                            </a:solidFill>
                            <a:latin typeface="Cambria Math"/>
                            <a:ea typeface="Cambria Math"/>
                          </a:rPr>
                          <m:t>𝟎</m:t>
                        </m:r>
                      </m:sub>
                    </m:sSub>
                    <m:r>
                      <a:rPr lang="en-US" sz="2800" b="1" i="0">
                        <a:solidFill>
                          <a:srgbClr val="0000FF"/>
                        </a:solidFill>
                        <a:latin typeface="Cambria Math"/>
                        <a:ea typeface="Cambria Math"/>
                      </a:rPr>
                      <m:t> </m:t>
                    </m:r>
                  </m:oMath>
                </a14:m>
                <a:r>
                  <a:rPr lang="en-US" sz="2800" b="1" dirty="0" err="1" smtClean="0">
                    <a:solidFill>
                      <a:srgbClr val="0000FF"/>
                    </a:solidFill>
                  </a:rPr>
                  <a:t>của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một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số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kim</a:t>
                </a:r>
                <a:r>
                  <a:rPr lang="en-US" sz="2800" b="1" dirty="0" smtClean="0">
                    <a:solidFill>
                      <a:srgbClr val="0000FF"/>
                    </a:solidFill>
                  </a:rPr>
                  <a:t> </a:t>
                </a:r>
                <a:r>
                  <a:rPr lang="en-US" sz="2800" b="1" dirty="0" err="1" smtClean="0">
                    <a:solidFill>
                      <a:srgbClr val="0000FF"/>
                    </a:solidFill>
                  </a:rPr>
                  <a:t>loại</a:t>
                </a:r>
                <a:endParaRPr lang="en-US" sz="2800" b="1" dirty="0">
                  <a:solidFill>
                    <a:srgbClr val="0000FF"/>
                  </a:solidFill>
                </a:endParaRPr>
              </a:p>
            </p:txBody>
          </p:sp>
        </mc:Choice>
        <mc:Fallback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45485" y="3667780"/>
                <a:ext cx="8165115" cy="523220"/>
              </a:xfrm>
              <a:prstGeom prst="rect">
                <a:avLst/>
              </a:prstGeom>
              <a:blipFill rotWithShape="1">
                <a:blip r:embed="rId4"/>
                <a:stretch>
                  <a:fillRect t="-11628" r="-1269" b="-3139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6308528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9" grpId="0"/>
      <p:bldP spid="12" grpId="0"/>
      <p:bldP spid="13" grpId="0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5334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III. THUYẾT LƯỢNG TỬ ÁNH SÁNG.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7" name="TextBox 6"/>
          <p:cNvSpPr txBox="1"/>
          <p:nvPr/>
        </p:nvSpPr>
        <p:spPr>
          <a:xfrm>
            <a:off x="457200" y="550515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1. </a:t>
            </a:r>
            <a:r>
              <a:rPr lang="en-US" sz="2800" b="1" dirty="0" err="1" smtClean="0">
                <a:solidFill>
                  <a:srgbClr val="C00000"/>
                </a:solidFill>
              </a:rPr>
              <a:t>Giả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thuyết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Plăng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3" name="TextBox 2"/>
          <p:cNvSpPr txBox="1"/>
          <p:nvPr/>
        </p:nvSpPr>
        <p:spPr>
          <a:xfrm>
            <a:off x="533400" y="997535"/>
            <a:ext cx="8229600" cy="181588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0000FF"/>
                </a:solidFill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năng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mỗi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nguyên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tử</a:t>
            </a:r>
            <a:r>
              <a:rPr lang="en-US" sz="2800" dirty="0" smtClean="0">
                <a:solidFill>
                  <a:srgbClr val="0000FF"/>
                </a:solidFill>
              </a:rPr>
              <a:t> hay </a:t>
            </a:r>
            <a:r>
              <a:rPr lang="en-US" sz="2800" dirty="0" err="1" smtClean="0">
                <a:solidFill>
                  <a:srgbClr val="0000FF"/>
                </a:solidFill>
              </a:rPr>
              <a:t>phân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tử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hấp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thụ</a:t>
            </a:r>
            <a:r>
              <a:rPr lang="en-US" sz="2800" dirty="0" smtClean="0">
                <a:solidFill>
                  <a:srgbClr val="0000FF"/>
                </a:solidFill>
              </a:rPr>
              <a:t> hay </a:t>
            </a:r>
            <a:r>
              <a:rPr lang="en-US" sz="2800" dirty="0" err="1" smtClean="0">
                <a:solidFill>
                  <a:srgbClr val="0000FF"/>
                </a:solidFill>
              </a:rPr>
              <a:t>phát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xạ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có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giá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trị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hoàn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toàn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xác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định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bằng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hf</a:t>
            </a:r>
            <a:r>
              <a:rPr lang="en-US" sz="2800" dirty="0" smtClean="0">
                <a:solidFill>
                  <a:srgbClr val="0000FF"/>
                </a:solidFill>
              </a:rPr>
              <a:t>; </a:t>
            </a:r>
            <a:r>
              <a:rPr lang="en-US" sz="2800" dirty="0" err="1" smtClean="0">
                <a:solidFill>
                  <a:srgbClr val="0000FF"/>
                </a:solidFill>
              </a:rPr>
              <a:t>trong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đó</a:t>
            </a:r>
            <a:r>
              <a:rPr lang="en-US" sz="2800" dirty="0" smtClean="0">
                <a:solidFill>
                  <a:srgbClr val="0000FF"/>
                </a:solidFill>
              </a:rPr>
              <a:t> f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tần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của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ánh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sáng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bị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hấp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thụ</a:t>
            </a:r>
            <a:r>
              <a:rPr lang="en-US" sz="2800" dirty="0" smtClean="0">
                <a:solidFill>
                  <a:srgbClr val="0000FF"/>
                </a:solidFill>
              </a:rPr>
              <a:t> hay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phát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ra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còn</a:t>
            </a:r>
            <a:r>
              <a:rPr lang="en-US" sz="2800" dirty="0" smtClean="0">
                <a:solidFill>
                  <a:srgbClr val="0000FF"/>
                </a:solidFill>
              </a:rPr>
              <a:t> h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một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hằng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số</a:t>
            </a:r>
            <a:r>
              <a:rPr lang="en-US" sz="2800" dirty="0" smtClean="0">
                <a:solidFill>
                  <a:srgbClr val="0000FF"/>
                </a:solidFill>
              </a:rPr>
              <a:t>.</a:t>
            </a:r>
            <a:endParaRPr lang="en-US" sz="2800" dirty="0">
              <a:solidFill>
                <a:srgbClr val="0000FF"/>
              </a:solidFill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57200" y="28956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2. </a:t>
            </a:r>
            <a:r>
              <a:rPr lang="en-US" sz="2800" b="1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năng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533400" y="3418820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0000FF"/>
                </a:solidFill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năng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nói</a:t>
            </a:r>
            <a:r>
              <a:rPr lang="en-US" sz="2800" dirty="0" smtClean="0">
                <a:solidFill>
                  <a:srgbClr val="0000FF"/>
                </a:solidFill>
              </a:rPr>
              <a:t> ở </a:t>
            </a:r>
            <a:r>
              <a:rPr lang="en-US" sz="2800" dirty="0" err="1" smtClean="0">
                <a:solidFill>
                  <a:srgbClr val="0000FF"/>
                </a:solidFill>
              </a:rPr>
              <a:t>trên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lượng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tử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năng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lượng</a:t>
            </a:r>
            <a:r>
              <a:rPr lang="en-US" sz="2800" dirty="0" smtClean="0">
                <a:solidFill>
                  <a:srgbClr val="0000FF"/>
                </a:solidFill>
              </a:rPr>
              <a:t>, </a:t>
            </a:r>
            <a:r>
              <a:rPr lang="en-US" sz="2800" dirty="0" err="1" smtClean="0">
                <a:solidFill>
                  <a:srgbClr val="0000FF"/>
                </a:solidFill>
              </a:rPr>
              <a:t>kí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hiệu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smtClean="0">
                <a:solidFill>
                  <a:srgbClr val="0000FF"/>
                </a:solidFill>
                <a:sym typeface="Symbol"/>
              </a:rPr>
              <a:t>:</a:t>
            </a:r>
            <a:endParaRPr lang="en-US" sz="28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11" name="TextBox 10"/>
              <p:cNvSpPr txBox="1"/>
              <p:nvPr/>
            </p:nvSpPr>
            <p:spPr>
              <a:xfrm>
                <a:off x="3429000" y="4121644"/>
                <a:ext cx="2231637" cy="910762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𝜺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𝒉𝒇</m:t>
                      </m:r>
                      <m:r>
                        <a:rPr lang="en-US" sz="2800" b="1" i="1" smtClean="0">
                          <a:solidFill>
                            <a:srgbClr val="C00000"/>
                          </a:solidFill>
                          <a:latin typeface="Cambria Math"/>
                          <a:ea typeface="Cambria Math"/>
                        </a:rPr>
                        <m:t>=</m:t>
                      </m:r>
                      <m:f>
                        <m:fPr>
                          <m:ctrlP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</m:ctrlPr>
                        </m:fPr>
                        <m:num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𝒉𝒄</m:t>
                          </m:r>
                        </m:num>
                        <m:den>
                          <m:r>
                            <a:rPr lang="en-US" sz="2800" b="1" i="1" smtClean="0">
                              <a:solidFill>
                                <a:srgbClr val="C00000"/>
                              </a:solidFill>
                              <a:latin typeface="Cambria Math"/>
                              <a:ea typeface="Cambria Math"/>
                            </a:rPr>
                            <m:t>𝝀</m:t>
                          </m:r>
                        </m:den>
                      </m:f>
                    </m:oMath>
                  </m:oMathPara>
                </a14:m>
                <a:endParaRPr lang="en-US" sz="2800" b="1" dirty="0">
                  <a:solidFill>
                    <a:srgbClr val="C00000"/>
                  </a:solidFill>
                </a:endParaRPr>
              </a:p>
            </p:txBody>
          </p:sp>
        </mc:Choice>
        <mc:Fallback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429000" y="4121644"/>
                <a:ext cx="2231637" cy="910762"/>
              </a:xfrm>
              <a:prstGeom prst="rect">
                <a:avLst/>
              </a:prstGeom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extBox 11"/>
          <p:cNvSpPr txBox="1"/>
          <p:nvPr/>
        </p:nvSpPr>
        <p:spPr>
          <a:xfrm>
            <a:off x="464127" y="4913293"/>
            <a:ext cx="82296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FF"/>
                </a:solidFill>
              </a:rPr>
              <a:t>h </a:t>
            </a:r>
            <a:r>
              <a:rPr lang="en-US" sz="2800" dirty="0" err="1" smtClean="0">
                <a:solidFill>
                  <a:srgbClr val="0000FF"/>
                </a:solidFill>
              </a:rPr>
              <a:t>gọi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là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hằng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số</a:t>
            </a:r>
            <a:r>
              <a:rPr lang="en-US" sz="2800" i="1" dirty="0" smtClean="0">
                <a:solidFill>
                  <a:srgbClr val="0000FF"/>
                </a:solidFill>
              </a:rPr>
              <a:t> </a:t>
            </a:r>
            <a:r>
              <a:rPr lang="en-US" sz="2800" i="1" dirty="0" err="1" smtClean="0">
                <a:solidFill>
                  <a:srgbClr val="0000FF"/>
                </a:solidFill>
              </a:rPr>
              <a:t>Plăng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và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được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xác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định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bằng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thực</a:t>
            </a:r>
            <a:r>
              <a:rPr lang="en-US" sz="2800" dirty="0" smtClean="0">
                <a:solidFill>
                  <a:srgbClr val="0000FF"/>
                </a:solidFill>
              </a:rPr>
              <a:t> </a:t>
            </a:r>
            <a:r>
              <a:rPr lang="en-US" sz="2800" dirty="0" err="1" smtClean="0">
                <a:solidFill>
                  <a:srgbClr val="0000FF"/>
                </a:solidFill>
              </a:rPr>
              <a:t>nghiệm</a:t>
            </a:r>
            <a:r>
              <a:rPr lang="en-US" sz="2800" dirty="0" smtClean="0">
                <a:solidFill>
                  <a:srgbClr val="0000FF"/>
                </a:solidFill>
              </a:rPr>
              <a:t>:</a:t>
            </a:r>
            <a:endParaRPr lang="en-US" sz="2800" dirty="0">
              <a:solidFill>
                <a:srgbClr val="0000FF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3" name="TextBox 12"/>
              <p:cNvSpPr txBox="1"/>
              <p:nvPr/>
            </p:nvSpPr>
            <p:spPr>
              <a:xfrm>
                <a:off x="1828800" y="5334000"/>
                <a:ext cx="3167085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sz="28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h</m:t>
                      </m:r>
                      <m:r>
                        <a:rPr lang="en-US" sz="28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=6,625.</m:t>
                      </m:r>
                      <m:sSup>
                        <m:sSupPr>
                          <m:ctrlP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10</m:t>
                          </m:r>
                        </m:e>
                        <m:sup>
                          <m:r>
                            <a:rPr lang="en-US" sz="2800" b="0" i="1" smtClean="0">
                              <a:solidFill>
                                <a:srgbClr val="0000FF"/>
                              </a:solidFill>
                              <a:latin typeface="Cambria Math"/>
                            </a:rPr>
                            <m:t>−34</m:t>
                          </m:r>
                        </m:sup>
                      </m:sSup>
                      <m:r>
                        <a:rPr lang="en-US" sz="2800" b="0" i="1" smtClean="0">
                          <a:solidFill>
                            <a:srgbClr val="0000FF"/>
                          </a:solidFill>
                          <a:latin typeface="Cambria Math"/>
                        </a:rPr>
                        <m:t>𝐽𝑠</m:t>
                      </m:r>
                    </m:oMath>
                  </m:oMathPara>
                </a14:m>
                <a:endParaRPr lang="en-US" sz="2800" dirty="0">
                  <a:solidFill>
                    <a:srgbClr val="0000FF"/>
                  </a:solidFill>
                </a:endParaRPr>
              </a:p>
            </p:txBody>
          </p:sp>
        </mc:Choice>
        <mc:Fallback xmlns="">
          <p:sp>
            <p:nvSpPr>
              <p:cNvPr id="13" name="TextBox 1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28800" y="5334000"/>
                <a:ext cx="3167085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24988055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/>
      <p:bldP spid="3" grpId="0"/>
      <p:bldP spid="9" grpId="0"/>
      <p:bldP spid="10" grpId="0"/>
      <p:bldP spid="11" grpId="0"/>
      <p:bldP spid="12" grpId="0"/>
      <p:bldP spid="13" grpId="0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 txBox="1">
            <a:spLocks/>
          </p:cNvSpPr>
          <p:nvPr/>
        </p:nvSpPr>
        <p:spPr>
          <a:xfrm>
            <a:off x="5334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3200" b="1" dirty="0" smtClean="0">
                <a:solidFill>
                  <a:srgbClr val="C00000"/>
                </a:solidFill>
              </a:rPr>
              <a:t>III. THUYẾT LƯỢNG TỬ ÁNH SÁNG.</a:t>
            </a:r>
            <a:endParaRPr lang="en-US" sz="3200" b="1" dirty="0">
              <a:solidFill>
                <a:srgbClr val="C00000"/>
              </a:solidFill>
            </a:endParaRPr>
          </a:p>
        </p:txBody>
      </p:sp>
      <p:sp>
        <p:nvSpPr>
          <p:cNvPr id="12" name="TextBox 11"/>
          <p:cNvSpPr txBox="1"/>
          <p:nvPr/>
        </p:nvSpPr>
        <p:spPr>
          <a:xfrm>
            <a:off x="762000" y="533400"/>
            <a:ext cx="81534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3. </a:t>
            </a:r>
            <a:r>
              <a:rPr lang="en-US" sz="2800" b="1" dirty="0" err="1" smtClean="0">
                <a:solidFill>
                  <a:srgbClr val="C00000"/>
                </a:solidFill>
              </a:rPr>
              <a:t>Thuyết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ánh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sáng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609600" y="980420"/>
            <a:ext cx="81534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CC"/>
                </a:solidFill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sáng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tạo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thành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bởi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các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hạt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gọi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là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phôtôn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609600" y="1560493"/>
            <a:ext cx="81534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CC"/>
                </a:solidFill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</a:rPr>
              <a:t>Với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mỗi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ánh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đơn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sắc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có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tần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số</a:t>
            </a:r>
            <a:r>
              <a:rPr lang="en-US" sz="2800" dirty="0">
                <a:solidFill>
                  <a:srgbClr val="0000CC"/>
                </a:solidFill>
              </a:rPr>
              <a:t> f, </a:t>
            </a:r>
            <a:r>
              <a:rPr lang="en-US" sz="2800" dirty="0" err="1">
                <a:solidFill>
                  <a:srgbClr val="0000CC"/>
                </a:solidFill>
              </a:rPr>
              <a:t>các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phôtôn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đều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giống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nhau</a:t>
            </a:r>
            <a:r>
              <a:rPr lang="en-US" sz="2800" dirty="0">
                <a:solidFill>
                  <a:srgbClr val="0000CC"/>
                </a:solidFill>
              </a:rPr>
              <a:t>, </a:t>
            </a:r>
            <a:r>
              <a:rPr lang="en-US" sz="2800" dirty="0" err="1">
                <a:solidFill>
                  <a:srgbClr val="0000CC"/>
                </a:solidFill>
              </a:rPr>
              <a:t>mỗi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phôtôn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mang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năng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lượng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bằng</a:t>
            </a:r>
            <a:r>
              <a:rPr lang="en-US" sz="2800" dirty="0">
                <a:solidFill>
                  <a:srgbClr val="0000CC"/>
                </a:solidFill>
              </a:rPr>
              <a:t> hf.</a:t>
            </a:r>
          </a:p>
        </p:txBody>
      </p:sp>
      <p:sp>
        <p:nvSpPr>
          <p:cNvPr id="15" name="Rectangle 14"/>
          <p:cNvSpPr/>
          <p:nvPr/>
        </p:nvSpPr>
        <p:spPr>
          <a:xfrm>
            <a:off x="533400" y="2551093"/>
            <a:ext cx="83058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CC"/>
                </a:solidFill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</a:rPr>
              <a:t>Trong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chân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không</a:t>
            </a:r>
            <a:r>
              <a:rPr lang="en-US" sz="2800" dirty="0">
                <a:solidFill>
                  <a:srgbClr val="0000CC"/>
                </a:solidFill>
              </a:rPr>
              <a:t>, </a:t>
            </a:r>
            <a:r>
              <a:rPr lang="en-US" sz="2800" dirty="0" err="1">
                <a:solidFill>
                  <a:srgbClr val="0000CC"/>
                </a:solidFill>
              </a:rPr>
              <a:t>phôtôn</a:t>
            </a:r>
            <a:r>
              <a:rPr lang="en-US" sz="2800" dirty="0">
                <a:solidFill>
                  <a:srgbClr val="0000CC"/>
                </a:solidFill>
              </a:rPr>
              <a:t> bay </a:t>
            </a:r>
            <a:r>
              <a:rPr lang="en-US" sz="2800" dirty="0" err="1">
                <a:solidFill>
                  <a:srgbClr val="0000CC"/>
                </a:solidFill>
              </a:rPr>
              <a:t>với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tốc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độ</a:t>
            </a:r>
            <a:r>
              <a:rPr lang="en-US" sz="2800" dirty="0">
                <a:solidFill>
                  <a:srgbClr val="0000CC"/>
                </a:solidFill>
              </a:rPr>
              <a:t> c = 3.10</a:t>
            </a:r>
            <a:r>
              <a:rPr lang="en-US" sz="2800" baseline="30000" dirty="0">
                <a:solidFill>
                  <a:srgbClr val="0000CC"/>
                </a:solidFill>
              </a:rPr>
              <a:t>8</a:t>
            </a:r>
            <a:r>
              <a:rPr lang="en-US" sz="2800" dirty="0">
                <a:solidFill>
                  <a:srgbClr val="0000CC"/>
                </a:solidFill>
              </a:rPr>
              <a:t>m/s </a:t>
            </a:r>
            <a:r>
              <a:rPr lang="en-US" sz="2800" dirty="0" err="1">
                <a:solidFill>
                  <a:srgbClr val="0000CC"/>
                </a:solidFill>
              </a:rPr>
              <a:t>dọc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theo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các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tia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16" name="Rectangle 15"/>
          <p:cNvSpPr/>
          <p:nvPr/>
        </p:nvSpPr>
        <p:spPr>
          <a:xfrm>
            <a:off x="533400" y="3465493"/>
            <a:ext cx="8229600" cy="95410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/>
            <a:r>
              <a:rPr lang="en-US" sz="2800" dirty="0" smtClean="0">
                <a:solidFill>
                  <a:srgbClr val="0000CC"/>
                </a:solidFill>
              </a:rPr>
              <a:t>- </a:t>
            </a:r>
            <a:r>
              <a:rPr lang="en-US" sz="2800" dirty="0" err="1" smtClean="0">
                <a:solidFill>
                  <a:srgbClr val="0000CC"/>
                </a:solidFill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lần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nguyên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tử</a:t>
            </a:r>
            <a:r>
              <a:rPr lang="en-US" sz="2800" dirty="0">
                <a:solidFill>
                  <a:srgbClr val="0000CC"/>
                </a:solidFill>
              </a:rPr>
              <a:t> hay </a:t>
            </a:r>
            <a:r>
              <a:rPr lang="en-US" sz="2800" dirty="0" err="1">
                <a:solidFill>
                  <a:srgbClr val="0000CC"/>
                </a:solidFill>
              </a:rPr>
              <a:t>phân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tử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phát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xạ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hoặc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hấp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thụ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ánh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thì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chúng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phát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ra</a:t>
            </a:r>
            <a:r>
              <a:rPr lang="en-US" sz="2800" dirty="0">
                <a:solidFill>
                  <a:srgbClr val="0000CC"/>
                </a:solidFill>
              </a:rPr>
              <a:t> hay </a:t>
            </a:r>
            <a:r>
              <a:rPr lang="en-US" sz="2800" dirty="0" err="1">
                <a:solidFill>
                  <a:srgbClr val="0000CC"/>
                </a:solidFill>
              </a:rPr>
              <a:t>hấp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thụ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một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phôtôn</a:t>
            </a:r>
            <a:r>
              <a:rPr lang="en-US" sz="2800" dirty="0">
                <a:solidFill>
                  <a:srgbClr val="0000CC"/>
                </a:solidFill>
              </a:rPr>
              <a:t>.</a:t>
            </a:r>
          </a:p>
        </p:txBody>
      </p:sp>
      <p:sp>
        <p:nvSpPr>
          <p:cNvPr id="3" name="Isosceles Triangle 2"/>
          <p:cNvSpPr/>
          <p:nvPr/>
        </p:nvSpPr>
        <p:spPr>
          <a:xfrm rot="16200000">
            <a:off x="4233812" y="1125947"/>
            <a:ext cx="1845134" cy="7975241"/>
          </a:xfrm>
          <a:prstGeom prst="triangle">
            <a:avLst/>
          </a:prstGeom>
          <a:noFill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" name="Picture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600" y="4792435"/>
            <a:ext cx="1860802" cy="642266"/>
          </a:xfrm>
          <a:prstGeom prst="rect">
            <a:avLst/>
          </a:prstGeom>
        </p:spPr>
      </p:pic>
      <p:sp>
        <p:nvSpPr>
          <p:cNvPr id="6" name="Oval 5"/>
          <p:cNvSpPr/>
          <p:nvPr/>
        </p:nvSpPr>
        <p:spPr>
          <a:xfrm>
            <a:off x="2235556" y="5029202"/>
            <a:ext cx="92735" cy="843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Oval 16"/>
          <p:cNvSpPr/>
          <p:nvPr/>
        </p:nvSpPr>
        <p:spPr>
          <a:xfrm>
            <a:off x="2153096" y="5013103"/>
            <a:ext cx="92735" cy="843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Oval 17"/>
          <p:cNvSpPr/>
          <p:nvPr/>
        </p:nvSpPr>
        <p:spPr>
          <a:xfrm>
            <a:off x="2227686" y="5109925"/>
            <a:ext cx="92735" cy="843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Oval 18"/>
          <p:cNvSpPr/>
          <p:nvPr/>
        </p:nvSpPr>
        <p:spPr>
          <a:xfrm>
            <a:off x="2138607" y="5109926"/>
            <a:ext cx="92735" cy="843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0" name="Oval 19"/>
          <p:cNvSpPr/>
          <p:nvPr/>
        </p:nvSpPr>
        <p:spPr>
          <a:xfrm>
            <a:off x="2076896" y="5067742"/>
            <a:ext cx="92735" cy="84365"/>
          </a:xfrm>
          <a:prstGeom prst="ellipse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757958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9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5469 -0.03217 L 0.75052 -0.12824 " pathEditMode="relative" rAng="0" ptsTypes="AA">
                                      <p:cBhvr>
                                        <p:cTn id="46" dur="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792" y="-4815"/>
                                    </p:animMotion>
                                  </p:childTnLst>
                                </p:cTn>
                              </p:par>
                              <p:par>
                                <p:cTn id="47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-1.38889E-6 2.96296E-6 L 0.75955 -0.04815 " pathEditMode="relative" rAng="0" ptsTypes="AA">
                                      <p:cBhvr>
                                        <p:cTn id="4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7969" y="-2407"/>
                                    </p:animMotion>
                                  </p:childTnLst>
                                </p:cTn>
                              </p:par>
                              <p:par>
                                <p:cTn id="49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0.15469 0.02662 L 0.75139 0.11875 " pathEditMode="relative" rAng="0" ptsTypes="AA">
                                      <p:cBhvr>
                                        <p:cTn id="50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29826" y="4606"/>
                                    </p:animMotion>
                                  </p:childTnLst>
                                </p:cTn>
                              </p:par>
                              <p:par>
                                <p:cTn id="51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11111E-6 2.59259E-6 L 0.76111 0.0044 " pathEditMode="relative" rAng="0" ptsTypes="AA">
                                      <p:cBhvr>
                                        <p:cTn id="5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056" y="208"/>
                                    </p:animMotion>
                                  </p:childTnLst>
                                </p:cTn>
                              </p:par>
                              <p:par>
                                <p:cTn id="53" presetID="63" presetClass="path" presetSubtype="0" repeatCount="indefinite" accel="50000" decel="50000" fill="hold" grpId="1" nodeType="withEffect">
                                  <p:stCondLst>
                                    <p:cond delay="0"/>
                                  </p:stCondLst>
                                  <p:endCondLst>
                                    <p:cond evt="onNext" delay="0">
                                      <p:tgtEl>
                                        <p:sldTgt/>
                                      </p:tgtEl>
                                    </p:cond>
                                  </p:endCondLst>
                                  <p:childTnLst>
                                    <p:animMotion origin="layout" path="M 1.94444E-6 2.59259E-6 L 0.76788 0.07731 " pathEditMode="relative" rAng="0" ptsTypes="AA">
                                      <p:cBhvr>
                                        <p:cTn id="54" dur="5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38385" y="3866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13" grpId="0"/>
      <p:bldP spid="14" grpId="0"/>
      <p:bldP spid="15" grpId="0"/>
      <p:bldP spid="16" grpId="0"/>
      <p:bldP spid="3" grpId="0" animBg="1"/>
      <p:bldP spid="6" grpId="0" animBg="1"/>
      <p:bldP spid="6" grpId="1" animBg="1"/>
      <p:bldP spid="17" grpId="0" animBg="1"/>
      <p:bldP spid="17" grpId="1" animBg="1"/>
      <p:bldP spid="18" grpId="0" animBg="1"/>
      <p:bldP spid="18" grpId="1" animBg="1"/>
      <p:bldP spid="19" grpId="0" animBg="1"/>
      <p:bldP spid="19" grpId="1" animBg="1"/>
      <p:bldP spid="20" grpId="0" animBg="1"/>
      <p:bldP spid="20" grpId="1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le 1"/>
          <p:cNvSpPr txBox="1">
            <a:spLocks/>
          </p:cNvSpPr>
          <p:nvPr/>
        </p:nvSpPr>
        <p:spPr>
          <a:xfrm>
            <a:off x="533400" y="0"/>
            <a:ext cx="82296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C00000"/>
                </a:solidFill>
                <a:effectLst/>
              </a:rPr>
              <a:t>III. THUYẾT LƯỢNG TỬ ÁNH SÁNG.</a:t>
            </a:r>
            <a:endParaRPr lang="en-US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8" name="TextBox 7"/>
          <p:cNvSpPr txBox="1"/>
          <p:nvPr/>
        </p:nvSpPr>
        <p:spPr>
          <a:xfrm>
            <a:off x="609600" y="533400"/>
            <a:ext cx="8305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smtClean="0">
                <a:solidFill>
                  <a:srgbClr val="C00000"/>
                </a:solidFill>
              </a:rPr>
              <a:t>4. </a:t>
            </a:r>
            <a:r>
              <a:rPr lang="en-US" sz="2800" b="1" dirty="0" err="1" smtClean="0">
                <a:solidFill>
                  <a:srgbClr val="C00000"/>
                </a:solidFill>
              </a:rPr>
              <a:t>Giải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thích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định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luật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về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giới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hạn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quang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điện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bằng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thuyết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lượng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tử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ánh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err="1" smtClean="0">
                <a:solidFill>
                  <a:srgbClr val="C00000"/>
                </a:solidFill>
              </a:rPr>
              <a:t>sáng</a:t>
            </a:r>
            <a:r>
              <a:rPr lang="en-US" sz="2800" b="1" dirty="0" smtClean="0">
                <a:solidFill>
                  <a:srgbClr val="C00000"/>
                </a:solidFill>
              </a:rPr>
              <a:t>.</a:t>
            </a:r>
            <a:endParaRPr lang="en-US" sz="2800" b="1" dirty="0">
              <a:solidFill>
                <a:srgbClr val="C00000"/>
              </a:solidFill>
            </a:endParaRPr>
          </a:p>
        </p:txBody>
      </p:sp>
      <p:sp>
        <p:nvSpPr>
          <p:cNvPr id="10" name="TextBox 9"/>
          <p:cNvSpPr txBox="1"/>
          <p:nvPr/>
        </p:nvSpPr>
        <p:spPr>
          <a:xfrm>
            <a:off x="1600200" y="2819400"/>
            <a:ext cx="4876800" cy="95410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800" b="1" dirty="0" smtClean="0">
              <a:solidFill>
                <a:srgbClr val="C00000"/>
              </a:solidFill>
            </a:endParaRPr>
          </a:p>
          <a:p>
            <a:r>
              <a:rPr lang="en-US" sz="2800" b="1" dirty="0" err="1" smtClean="0">
                <a:solidFill>
                  <a:srgbClr val="C00000"/>
                </a:solidFill>
              </a:rPr>
              <a:t>hf</a:t>
            </a:r>
            <a:r>
              <a:rPr lang="en-US" sz="2800" b="1" dirty="0" smtClean="0">
                <a:solidFill>
                  <a:srgbClr val="C00000"/>
                </a:solidFill>
              </a:rPr>
              <a:t>  = </a:t>
            </a:r>
            <a:r>
              <a:rPr lang="en-US" sz="2800" b="1" dirty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</a:rPr>
              <a:t>      </a:t>
            </a:r>
            <a:r>
              <a:rPr lang="en-US" sz="2800" b="1" dirty="0" smtClean="0">
                <a:solidFill>
                  <a:srgbClr val="C00000"/>
                </a:solidFill>
                <a:sym typeface="Symbol"/>
              </a:rPr>
              <a:t>  A =         </a:t>
            </a:r>
            <a:r>
              <a:rPr lang="en-US" sz="2800" b="1" dirty="0" smtClean="0">
                <a:solidFill>
                  <a:srgbClr val="C00000"/>
                </a:solidFill>
              </a:rPr>
              <a:t> </a:t>
            </a:r>
            <a:r>
              <a:rPr lang="en-US" sz="2800" b="1" dirty="0" smtClean="0">
                <a:solidFill>
                  <a:srgbClr val="C00000"/>
                </a:solidFill>
                <a:sym typeface="Wingdings"/>
              </a:rPr>
              <a:t></a:t>
            </a:r>
            <a:endParaRPr lang="en-US" sz="2800" b="1" dirty="0">
              <a:solidFill>
                <a:srgbClr val="C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1" name="TextBox 10"/>
              <p:cNvSpPr txBox="1"/>
              <p:nvPr/>
            </p:nvSpPr>
            <p:spPr>
              <a:xfrm>
                <a:off x="5410200" y="3210580"/>
                <a:ext cx="1288494" cy="52322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sSub>
                        <m:sSubPr>
                          <m:ctrlPr>
                            <a:rPr lang="en-US" sz="280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sz="28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𝜆</m:t>
                          </m:r>
                          <m:r>
                            <a:rPr lang="en-US" sz="28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≤</m:t>
                          </m:r>
                          <m:r>
                            <a:rPr lang="en-US" sz="2800" i="1" smtClean="0">
                              <a:solidFill>
                                <a:srgbClr val="0000CC"/>
                              </a:solidFill>
                              <a:latin typeface="Cambria Math"/>
                              <a:ea typeface="Cambria Math"/>
                            </a:rPr>
                            <m:t>𝜆</m:t>
                          </m:r>
                        </m:e>
                        <m:sub>
                          <m:r>
                            <a:rPr lang="en-US" sz="2800" b="0" i="1" smtClean="0">
                              <a:solidFill>
                                <a:srgbClr val="0000CC"/>
                              </a:solidFill>
                              <a:latin typeface="Cambria Math"/>
                            </a:rPr>
                            <m:t>0</m:t>
                          </m:r>
                        </m:sub>
                      </m:sSub>
                    </m:oMath>
                  </m:oMathPara>
                </a14:m>
                <a:endParaRPr lang="en-US" sz="2800" dirty="0">
                  <a:solidFill>
                    <a:srgbClr val="0000CC"/>
                  </a:solidFill>
                </a:endParaRPr>
              </a:p>
            </p:txBody>
          </p:sp>
        </mc:Choice>
        <mc:Fallback xmlns="">
          <p:sp>
            <p:nvSpPr>
              <p:cNvPr id="11" name="TextBox 10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410200" y="3210580"/>
                <a:ext cx="1288494" cy="523220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2" name="Title 1"/>
          <p:cNvSpPr txBox="1">
            <a:spLocks/>
          </p:cNvSpPr>
          <p:nvPr/>
        </p:nvSpPr>
        <p:spPr>
          <a:xfrm>
            <a:off x="609600" y="3886200"/>
            <a:ext cx="8382000" cy="685800"/>
          </a:xfrm>
          <a:prstGeom prst="rect">
            <a:avLst/>
          </a:prstGeom>
        </p:spPr>
        <p:txBody>
          <a:bodyPr vert="horz" lIns="91440" tIns="45720" rIns="91440" bIns="45720" rtlCol="0" anchor="b">
            <a:noAutofit/>
          </a:bodyPr>
          <a:lstStyle>
            <a:lvl1pPr algn="ctr" defTabSz="914400" rtl="0" eaLnBrk="1" latinLnBrk="0" hangingPunct="1">
              <a:lnSpc>
                <a:spcPts val="5800"/>
              </a:lnSpc>
              <a:spcBef>
                <a:spcPct val="0"/>
              </a:spcBef>
              <a:buNone/>
              <a:defRPr sz="5400" kern="1200">
                <a:solidFill>
                  <a:schemeClr val="tx2"/>
                </a:solidFill>
                <a:effectLst>
                  <a:outerShdw blurRad="63500" dist="38100" dir="5400000" algn="t" rotWithShape="0">
                    <a:prstClr val="black">
                      <a:alpha val="25000"/>
                    </a:prstClr>
                  </a:outerShdw>
                </a:effectLst>
                <a:latin typeface="+mn-lt"/>
                <a:ea typeface="+mj-ea"/>
                <a:cs typeface="+mj-cs"/>
              </a:defRPr>
            </a:lvl1pPr>
          </a:lstStyle>
          <a:p>
            <a:pPr algn="l"/>
            <a:r>
              <a:rPr lang="en-US" sz="2800" b="1" dirty="0" smtClean="0">
                <a:solidFill>
                  <a:srgbClr val="C00000"/>
                </a:solidFill>
                <a:effectLst/>
              </a:rPr>
              <a:t>IV. LƯỠNG TÍNH SÓNG - HẠT CỦA ÁNH SÁNG.</a:t>
            </a:r>
            <a:endParaRPr lang="en-US" sz="2800" b="1" dirty="0">
              <a:solidFill>
                <a:srgbClr val="C00000"/>
              </a:solidFill>
              <a:effectLst/>
            </a:endParaRPr>
          </a:p>
        </p:txBody>
      </p:sp>
      <p:sp>
        <p:nvSpPr>
          <p:cNvPr id="13" name="Rectangle 12"/>
          <p:cNvSpPr/>
          <p:nvPr/>
        </p:nvSpPr>
        <p:spPr>
          <a:xfrm>
            <a:off x="152400" y="4419600"/>
            <a:ext cx="89916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+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vừa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có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tính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chất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sóng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lại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vừa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có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tính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chất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hạt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nên</a:t>
            </a:r>
            <a:r>
              <a:rPr lang="en-US" sz="2800" dirty="0">
                <a:solidFill>
                  <a:srgbClr val="0000CC"/>
                </a:solidFill>
              </a:rPr>
              <a:t> ta </a:t>
            </a:r>
            <a:r>
              <a:rPr lang="en-US" sz="2800" dirty="0" err="1">
                <a:solidFill>
                  <a:srgbClr val="0000CC"/>
                </a:solidFill>
              </a:rPr>
              <a:t>nói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ánh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có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lưỡng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tính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sóng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smtClean="0">
                <a:solidFill>
                  <a:srgbClr val="0000CC"/>
                </a:solidFill>
              </a:rPr>
              <a:t>- </a:t>
            </a:r>
            <a:r>
              <a:rPr lang="en-US" sz="2800" dirty="0" err="1">
                <a:solidFill>
                  <a:srgbClr val="0000CC"/>
                </a:solidFill>
              </a:rPr>
              <a:t>hạt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</a:p>
          <a:p>
            <a:pPr algn="just">
              <a:tabLst>
                <a:tab pos="350838" algn="l"/>
              </a:tabLst>
            </a:pPr>
            <a:r>
              <a:rPr lang="en-US" sz="2800" dirty="0">
                <a:solidFill>
                  <a:srgbClr val="0000CC"/>
                </a:solidFill>
              </a:rPr>
              <a:t>	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sóng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thể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qua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giao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thoa</a:t>
            </a:r>
            <a:r>
              <a:rPr lang="en-US" sz="2800" dirty="0" smtClean="0">
                <a:solidFill>
                  <a:srgbClr val="0000CC"/>
                </a:solidFill>
              </a:rPr>
              <a:t>, </a:t>
            </a:r>
            <a:r>
              <a:rPr lang="en-US" sz="2800" dirty="0" err="1" smtClean="0">
                <a:solidFill>
                  <a:srgbClr val="0000CC"/>
                </a:solidFill>
              </a:rPr>
              <a:t>nhiễu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xạ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</a:p>
          <a:p>
            <a:pPr algn="just">
              <a:tabLst>
                <a:tab pos="350838" algn="l"/>
              </a:tabLst>
            </a:pPr>
            <a:r>
              <a:rPr lang="en-US" sz="2800" dirty="0">
                <a:solidFill>
                  <a:srgbClr val="0000CC"/>
                </a:solidFill>
              </a:rPr>
              <a:t>	</a:t>
            </a:r>
            <a:r>
              <a:rPr lang="en-US" sz="2800" dirty="0" err="1" smtClean="0">
                <a:solidFill>
                  <a:srgbClr val="0000CC"/>
                </a:solidFill>
              </a:rPr>
              <a:t>Tính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hạt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thể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qua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quang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4" name="Rectangle 13"/>
          <p:cNvSpPr/>
          <p:nvPr/>
        </p:nvSpPr>
        <p:spPr>
          <a:xfrm>
            <a:off x="0" y="6182380"/>
            <a:ext cx="9144000" cy="52322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smtClean="0">
                <a:solidFill>
                  <a:srgbClr val="0000CC"/>
                </a:solidFill>
              </a:rPr>
              <a:t>+ </a:t>
            </a:r>
            <a:r>
              <a:rPr lang="en-US" sz="2800" dirty="0" err="1" smtClean="0">
                <a:solidFill>
                  <a:srgbClr val="0000CC"/>
                </a:solidFill>
              </a:rPr>
              <a:t>Ánh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>
                <a:solidFill>
                  <a:srgbClr val="0000CC"/>
                </a:solidFill>
              </a:rPr>
              <a:t>sáng</a:t>
            </a:r>
            <a:r>
              <a:rPr lang="en-US" sz="2800" dirty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có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bản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chất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từ</a:t>
            </a:r>
            <a:r>
              <a:rPr lang="en-US" sz="2800" dirty="0" smtClean="0">
                <a:solidFill>
                  <a:srgbClr val="0000CC"/>
                </a:solidFill>
              </a:rPr>
              <a:t>.</a:t>
            </a:r>
            <a:endParaRPr lang="en-US" sz="2800" dirty="0">
              <a:solidFill>
                <a:srgbClr val="0000CC"/>
              </a:solidFill>
            </a:endParaRPr>
          </a:p>
        </p:txBody>
      </p:sp>
      <p:sp>
        <p:nvSpPr>
          <p:cNvPr id="15" name="Rectangle 14"/>
          <p:cNvSpPr/>
          <p:nvPr/>
        </p:nvSpPr>
        <p:spPr>
          <a:xfrm>
            <a:off x="609600" y="1295400"/>
            <a:ext cx="8305800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tabLst>
                <a:tab pos="350838" algn="l"/>
              </a:tabLst>
            </a:pPr>
            <a:r>
              <a:rPr lang="en-US" sz="2800" dirty="0" smtClean="0"/>
              <a:t>	</a:t>
            </a:r>
            <a:r>
              <a:rPr lang="en-US" sz="2800" dirty="0" err="1" smtClean="0">
                <a:solidFill>
                  <a:srgbClr val="0000CC"/>
                </a:solidFill>
              </a:rPr>
              <a:t>Trong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quang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điện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mỗi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phôtôn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bị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hấp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thụ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sẽ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truyền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toàn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bộ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năng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cho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một</a:t>
            </a:r>
            <a:r>
              <a:rPr lang="en-US" sz="2800" dirty="0" smtClean="0">
                <a:solidFill>
                  <a:srgbClr val="0000CC"/>
                </a:solidFill>
              </a:rPr>
              <a:t> electron. </a:t>
            </a:r>
            <a:r>
              <a:rPr lang="en-US" sz="2800" dirty="0" err="1" smtClean="0">
                <a:solidFill>
                  <a:srgbClr val="0000CC"/>
                </a:solidFill>
              </a:rPr>
              <a:t>Để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bứt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được</a:t>
            </a:r>
            <a:r>
              <a:rPr lang="en-US" sz="2800" dirty="0" smtClean="0">
                <a:solidFill>
                  <a:srgbClr val="0000CC"/>
                </a:solidFill>
              </a:rPr>
              <a:t> electron </a:t>
            </a:r>
            <a:r>
              <a:rPr lang="en-US" sz="2800" dirty="0" err="1" smtClean="0">
                <a:solidFill>
                  <a:srgbClr val="0000CC"/>
                </a:solidFill>
              </a:rPr>
              <a:t>ra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khỏi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bề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mặt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kim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loại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thì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năng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lượng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của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phôtôn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phải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lớn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hơn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công</a:t>
            </a:r>
            <a:r>
              <a:rPr lang="en-US" sz="2800" dirty="0" smtClean="0">
                <a:solidFill>
                  <a:srgbClr val="0000CC"/>
                </a:solidFill>
              </a:rPr>
              <a:t> </a:t>
            </a:r>
            <a:r>
              <a:rPr lang="en-US" sz="2800" dirty="0" err="1" smtClean="0">
                <a:solidFill>
                  <a:srgbClr val="0000CC"/>
                </a:solidFill>
              </a:rPr>
              <a:t>thoát</a:t>
            </a:r>
            <a:r>
              <a:rPr lang="en-US" sz="2800" dirty="0" smtClean="0">
                <a:solidFill>
                  <a:srgbClr val="0000CC"/>
                </a:solidFill>
              </a:rPr>
              <a:t>: </a:t>
            </a:r>
            <a:endParaRPr lang="en-US" sz="2800" dirty="0">
              <a:solidFill>
                <a:srgbClr val="0000CC"/>
              </a:solidFill>
            </a:endParaRPr>
          </a:p>
        </p:txBody>
      </p:sp>
      <p:graphicFrame>
        <p:nvGraphicFramePr>
          <p:cNvPr id="3" name="Object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77202729"/>
              </p:ext>
            </p:extLst>
          </p:nvPr>
        </p:nvGraphicFramePr>
        <p:xfrm>
          <a:off x="2438400" y="2971800"/>
          <a:ext cx="609600" cy="111162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5" name="Equation" r:id="rId4" imgW="215640" imgH="393480" progId="Equation.DSMT4">
                  <p:embed/>
                </p:oleObj>
              </mc:Choice>
              <mc:Fallback>
                <p:oleObj name="Equation" r:id="rId4" imgW="215640" imgH="393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438400" y="2971800"/>
                        <a:ext cx="609600" cy="111162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Object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34969203"/>
              </p:ext>
            </p:extLst>
          </p:nvPr>
        </p:nvGraphicFramePr>
        <p:xfrm>
          <a:off x="4038600" y="2971800"/>
          <a:ext cx="616862" cy="123211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066" name="Equation" r:id="rId6" imgW="215640" imgH="431640" progId="Equation.DSMT4">
                  <p:embed/>
                </p:oleObj>
              </mc:Choice>
              <mc:Fallback>
                <p:oleObj name="Equation" r:id="rId6" imgW="215640" imgH="431640" progId="Equation.DSMT4">
                  <p:embed/>
                  <p:pic>
                    <p:nvPicPr>
                      <p:cNvPr id="0" name="Object 2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038600" y="2971800"/>
                        <a:ext cx="616862" cy="123211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03052791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0" grpId="0"/>
      <p:bldP spid="11" grpId="0"/>
      <p:bldP spid="12" grpId="0"/>
      <p:bldP spid="13" grpId="0"/>
      <p:bldP spid="14" grpId="0"/>
      <p:bldP spid="15" grpId="0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xecutive">
  <a:themeElements>
    <a:clrScheme name="Executive">
      <a:dk1>
        <a:sysClr val="windowText" lastClr="000000"/>
      </a:dk1>
      <a:lt1>
        <a:sysClr val="window" lastClr="FFFFFF"/>
      </a:lt1>
      <a:dk2>
        <a:srgbClr val="2F5897"/>
      </a:dk2>
      <a:lt2>
        <a:srgbClr val="E4E9EF"/>
      </a:lt2>
      <a:accent1>
        <a:srgbClr val="6076B4"/>
      </a:accent1>
      <a:accent2>
        <a:srgbClr val="9C5252"/>
      </a:accent2>
      <a:accent3>
        <a:srgbClr val="E68422"/>
      </a:accent3>
      <a:accent4>
        <a:srgbClr val="846648"/>
      </a:accent4>
      <a:accent5>
        <a:srgbClr val="63891F"/>
      </a:accent5>
      <a:accent6>
        <a:srgbClr val="758085"/>
      </a:accent6>
      <a:hlink>
        <a:srgbClr val="3399FF"/>
      </a:hlink>
      <a:folHlink>
        <a:srgbClr val="B2B2B2"/>
      </a:folHlink>
    </a:clrScheme>
    <a:fontScheme name="Custom 1">
      <a:majorFont>
        <a:latin typeface="Arial"/>
        <a:ea typeface=""/>
        <a:cs typeface=""/>
      </a:majorFont>
      <a:minorFont>
        <a:latin typeface="Times New Roman"/>
        <a:ea typeface=""/>
        <a:cs typeface=""/>
      </a:minorFont>
    </a:fontScheme>
    <a:fmtScheme name="Executiv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8575" cap="flat" cmpd="sng" algn="ctr">
          <a:solidFill>
            <a:schemeClr val="phClr"/>
          </a:solidFill>
          <a:prstDash val="solid"/>
        </a:ln>
        <a:ln w="50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50000">
              <a:schemeClr val="phClr">
                <a:tint val="80000"/>
                <a:satMod val="250000"/>
              </a:schemeClr>
            </a:gs>
            <a:gs pos="76000">
              <a:schemeClr val="phClr">
                <a:tint val="90000"/>
                <a:shade val="90000"/>
                <a:satMod val="200000"/>
              </a:schemeClr>
            </a:gs>
            <a:gs pos="92000">
              <a:schemeClr val="phClr">
                <a:tint val="90000"/>
                <a:shade val="70000"/>
                <a:satMod val="250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tint val="95000"/>
              </a:schemeClr>
              <a:schemeClr val="phClr">
                <a:shade val="9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Executive</Template>
  <TotalTime>1006</TotalTime>
  <Words>663</Words>
  <Application>Microsoft Office PowerPoint</Application>
  <PresentationFormat>On-screen Show (4:3)</PresentationFormat>
  <Paragraphs>116</Paragraphs>
  <Slides>12</Slides>
  <Notes>0</Notes>
  <HiddenSlides>0</HiddenSlides>
  <MMClips>0</MMClips>
  <ScaleCrop>false</ScaleCrop>
  <HeadingPairs>
    <vt:vector size="6" baseType="variant"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12</vt:i4>
      </vt:variant>
    </vt:vector>
  </HeadingPairs>
  <TitlesOfParts>
    <vt:vector size="14" baseType="lpstr">
      <vt:lpstr>Executive</vt:lpstr>
      <vt:lpstr>Equation</vt:lpstr>
      <vt:lpstr>+ MỞ POWERPOINT DƯỚI DẠNG TRÌNH CHIẾU. + KẾT HỢP POWERPOINT VỚI SÁCH GIÁO KHOA. + DÙNG BÚT DẠ QUANG TÔ LẠI CÁC NỘI DUNG CẦN GHI NHỚ. + SAU KHI HỌC XONG LẤY ĐỀ CƯƠNG RA LÀM LIỀN. + MỌI THĂC MẮC LIÊN HỆ VỚI GV BỘ MÔN ĐỂ ĐƯỢC GIẢI ĐÁP CỤ THỂ.</vt:lpstr>
      <vt:lpstr>Chương VI LƯỢNG TỬ ÁNH SÁNG</vt:lpstr>
      <vt:lpstr>I. HIỆN TƯỢNG QUANG ĐIỆN.</vt:lpstr>
      <vt:lpstr>I. HIỆN TƯỢNG QUANG ĐIỆN.</vt:lpstr>
      <vt:lpstr>I. HIỆN TƯỢNG QUANG ĐIỆN.</vt:lpstr>
      <vt:lpstr>PowerPoint Presentation</vt:lpstr>
      <vt:lpstr>PowerPoint Presentation</vt:lpstr>
      <vt:lpstr>PowerPoint Presentation</vt:lpstr>
      <vt:lpstr>PowerPoint Presentation</vt:lpstr>
      <vt:lpstr>VẬN DỤNG</vt:lpstr>
      <vt:lpstr>PowerPoint Presentation</vt:lpstr>
      <vt:lpstr>ĐÁP ÁN</vt:lpstr>
    </vt:vector>
  </TitlesOfParts>
  <Company>Cao đẳng CN&amp;XD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DELL</cp:lastModifiedBy>
  <cp:revision>93</cp:revision>
  <dcterms:created xsi:type="dcterms:W3CDTF">2011-12-15T03:38:04Z</dcterms:created>
  <dcterms:modified xsi:type="dcterms:W3CDTF">2020-02-07T10:23:09Z</dcterms:modified>
</cp:coreProperties>
</file>