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58" r:id="rId3"/>
    <p:sldId id="275" r:id="rId4"/>
    <p:sldId id="276" r:id="rId5"/>
    <p:sldId id="261" r:id="rId6"/>
    <p:sldId id="274" r:id="rId7"/>
    <p:sldId id="262" r:id="rId8"/>
    <p:sldId id="263" r:id="rId9"/>
    <p:sldId id="264" r:id="rId10"/>
    <p:sldId id="270" r:id="rId11"/>
    <p:sldId id="278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0000FF"/>
    <a:srgbClr val="B6E0B7"/>
    <a:srgbClr val="2005C1"/>
    <a:srgbClr val="1D0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4760" autoAdjust="0"/>
  </p:normalViewPr>
  <p:slideViewPr>
    <p:cSldViewPr>
      <p:cViewPr>
        <p:scale>
          <a:sx n="77" d="100"/>
          <a:sy n="77" d="100"/>
        </p:scale>
        <p:origin x="-109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F0FFF1A-6F46-4D96-8C99-9C62F73252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1FBF86-30D2-4FE4-8A3E-38B9717C85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Copy%20of%20HIEN%20TUONG%20QUANG%20DIEN%202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Copy%20of%20HIEN%20TUONG%20QUANG%20DIEN%202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Copy%20of%20HIEN%20TUONG%20QUANG%20DIEN%202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200401"/>
            <a:ext cx="6096000" cy="3124199"/>
          </a:xfrm>
        </p:spPr>
        <p:txBody>
          <a:bodyPr/>
          <a:lstStyle/>
          <a:p>
            <a:pPr algn="l"/>
            <a:r>
              <a:rPr lang="en-US" sz="2800" dirty="0" smtClean="0"/>
              <a:t>+ MỞ POWERPOINT DƯỚI DẠNG TRÌNH CHIẾU.</a:t>
            </a:r>
            <a:br>
              <a:rPr lang="en-US" sz="2800" dirty="0" smtClean="0"/>
            </a:br>
            <a:r>
              <a:rPr lang="en-US" sz="2800" dirty="0" smtClean="0"/>
              <a:t>+ KẾT HỢP POWERPOINT VỚI SÁCH GIÁO KHOA.</a:t>
            </a:r>
            <a:br>
              <a:rPr lang="en-US" sz="2800" dirty="0" smtClean="0"/>
            </a:br>
            <a:r>
              <a:rPr lang="en-US" sz="2800" dirty="0" smtClean="0"/>
              <a:t>+ DÙNG BÚT DẠ QUANG TÔ LẠI CÁC NỘI DUNG CẦN GHI NHỚ.</a:t>
            </a:r>
            <a:br>
              <a:rPr lang="en-US" sz="2800" dirty="0" smtClean="0"/>
            </a:br>
            <a:r>
              <a:rPr lang="en-US" sz="2800" dirty="0" smtClean="0"/>
              <a:t>+ SAU KHI HỌC XONG LẤY ĐỀ CƯƠNG RA LÀM LIỀN.</a:t>
            </a:r>
            <a:br>
              <a:rPr lang="en-US" sz="2800" dirty="0" smtClean="0"/>
            </a:br>
            <a:r>
              <a:rPr lang="en-US" sz="2800" dirty="0" smtClean="0"/>
              <a:t>+ MỌI THĂC MẮC LIÊN HỆ VỚI GV BỘ MÔN ĐỂ ĐƯỢC GIẢI ĐÁP CỤ THỂ.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219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CÁC EM HỌC SINH LƯU Ý KHI HỌC                         BÀI TRỰC TUYẾN</a:t>
            </a:r>
            <a:br>
              <a:rPr lang="en-US" sz="2800" b="1" dirty="0">
                <a:solidFill>
                  <a:srgbClr val="C00000"/>
                </a:solidFill>
                <a:latin typeface="+mn-lt"/>
              </a:rPr>
            </a:b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962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00CC"/>
                </a:solidFill>
                <a:effectLst/>
              </a:rPr>
              <a:t>VẬN</a:t>
            </a:r>
            <a:r>
              <a:rPr lang="en-US" sz="3600" b="1" dirty="0" smtClean="0">
                <a:solidFill>
                  <a:srgbClr val="0000CC"/>
                </a:solidFill>
                <a:effectLst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effectLst/>
              </a:rPr>
              <a:t>DỤNG</a:t>
            </a:r>
            <a:endParaRPr lang="en-US" sz="3600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CC"/>
                </a:solidFill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</a:rPr>
              <a:t> 1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nào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dưới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đây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là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quang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91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A</a:t>
            </a:r>
            <a:r>
              <a:rPr lang="en-US" sz="2800" dirty="0" smtClean="0">
                <a:solidFill>
                  <a:srgbClr val="0000CC"/>
                </a:solidFill>
              </a:rPr>
              <a:t>. Electron </a:t>
            </a:r>
            <a:r>
              <a:rPr lang="en-US" sz="2800" dirty="0" err="1" smtClean="0">
                <a:solidFill>
                  <a:srgbClr val="0000CC"/>
                </a:solidFill>
              </a:rPr>
              <a:t>bứt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ra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loại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bị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nung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nóng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371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B</a:t>
            </a:r>
            <a:r>
              <a:rPr lang="en-US" sz="2800" dirty="0" smtClean="0">
                <a:solidFill>
                  <a:srgbClr val="0000CC"/>
                </a:solidFill>
              </a:rPr>
              <a:t>. Electron </a:t>
            </a:r>
            <a:r>
              <a:rPr lang="en-US" sz="2800" dirty="0" err="1" smtClean="0">
                <a:solidFill>
                  <a:srgbClr val="0000CC"/>
                </a:solidFill>
              </a:rPr>
              <a:t>bứt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ra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loại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có</a:t>
            </a:r>
            <a:r>
              <a:rPr lang="en-US" sz="2800" dirty="0" smtClean="0">
                <a:solidFill>
                  <a:srgbClr val="0000CC"/>
                </a:solidFill>
              </a:rPr>
              <a:t> ion </a:t>
            </a:r>
            <a:r>
              <a:rPr lang="en-US" sz="2800" dirty="0" err="1" smtClean="0">
                <a:solidFill>
                  <a:srgbClr val="0000CC"/>
                </a:solidFill>
              </a:rPr>
              <a:t>đập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vào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828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</a:rPr>
              <a:t>C</a:t>
            </a:r>
            <a:r>
              <a:rPr lang="en-US" sz="2800" dirty="0" smtClean="0">
                <a:solidFill>
                  <a:srgbClr val="0000CC"/>
                </a:solidFill>
              </a:rPr>
              <a:t>. Electron </a:t>
            </a:r>
            <a:r>
              <a:rPr lang="en-US" sz="2800" dirty="0" err="1" smtClean="0">
                <a:solidFill>
                  <a:srgbClr val="0000CC"/>
                </a:solidFill>
              </a:rPr>
              <a:t>bị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bật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ra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nguyên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tử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chạm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với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nguyên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tử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khác</a:t>
            </a:r>
            <a:r>
              <a:rPr lang="en-US" sz="28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2743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D</a:t>
            </a:r>
            <a:r>
              <a:rPr lang="en-US" sz="2800" dirty="0" smtClean="0">
                <a:solidFill>
                  <a:srgbClr val="0000CC"/>
                </a:solidFill>
              </a:rPr>
              <a:t>. Electron </a:t>
            </a:r>
            <a:r>
              <a:rPr lang="en-US" sz="2800" dirty="0" err="1" smtClean="0">
                <a:solidFill>
                  <a:srgbClr val="0000CC"/>
                </a:solidFill>
              </a:rPr>
              <a:t>bị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bật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ra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mặt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loại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bị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chiếu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sáng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14390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CC"/>
                </a:solidFill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</a:rPr>
              <a:t> 2: </a:t>
            </a:r>
            <a:r>
              <a:rPr lang="en-US" sz="2800" i="1" dirty="0" err="1" smtClean="0">
                <a:solidFill>
                  <a:srgbClr val="0000CC"/>
                </a:solidFill>
              </a:rPr>
              <a:t>Dùng</a:t>
            </a:r>
            <a:r>
              <a:rPr lang="en-US" sz="2800" i="1" dirty="0" smtClean="0">
                <a:solidFill>
                  <a:srgbClr val="0000CC"/>
                </a:solidFill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</a:rPr>
              <a:t>bảng</a:t>
            </a:r>
            <a:r>
              <a:rPr lang="en-US" sz="2800" i="1" dirty="0" smtClean="0">
                <a:solidFill>
                  <a:srgbClr val="0000CC"/>
                </a:solidFill>
              </a:rPr>
              <a:t> 30.1 </a:t>
            </a:r>
            <a:r>
              <a:rPr lang="en-US" sz="2800" i="1" dirty="0" err="1" smtClean="0">
                <a:solidFill>
                  <a:srgbClr val="0000CC"/>
                </a:solidFill>
              </a:rPr>
              <a:t>trả</a:t>
            </a:r>
            <a:r>
              <a:rPr lang="en-US" sz="2800" i="1" dirty="0" smtClean="0">
                <a:solidFill>
                  <a:srgbClr val="0000CC"/>
                </a:solidFill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</a:rPr>
              <a:t>lời</a:t>
            </a:r>
            <a:r>
              <a:rPr lang="en-US" sz="2800" i="1" dirty="0" smtClean="0">
                <a:solidFill>
                  <a:srgbClr val="0000CC"/>
                </a:solidFill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</a:rPr>
              <a:t>câu</a:t>
            </a:r>
            <a:r>
              <a:rPr lang="en-US" sz="2800" i="1" dirty="0" smtClean="0">
                <a:solidFill>
                  <a:srgbClr val="0000CC"/>
                </a:solidFill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</a:rPr>
              <a:t>hỏi</a:t>
            </a:r>
            <a:r>
              <a:rPr lang="en-US" sz="2800" i="1" dirty="0" smtClean="0">
                <a:solidFill>
                  <a:srgbClr val="0000CC"/>
                </a:solidFill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</a:rPr>
              <a:t>sau</a:t>
            </a:r>
            <a:r>
              <a:rPr lang="en-US" sz="2800" i="1" dirty="0" smtClean="0">
                <a:solidFill>
                  <a:srgbClr val="0000CC"/>
                </a:solidFill>
              </a:rPr>
              <a:t>:</a:t>
            </a:r>
          </a:p>
          <a:p>
            <a:pPr algn="just">
              <a:tabLst>
                <a:tab pos="350838" algn="l"/>
              </a:tabLst>
            </a:pPr>
            <a:r>
              <a:rPr lang="en-US" sz="2800" dirty="0" smtClean="0">
                <a:solidFill>
                  <a:srgbClr val="0000CC"/>
                </a:solidFill>
              </a:rPr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Chiếu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ánh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sáng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sắc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vào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mặt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tấm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đồng</a:t>
            </a:r>
            <a:r>
              <a:rPr lang="en-US" sz="2800" dirty="0" smtClean="0">
                <a:solidFill>
                  <a:srgbClr val="0000CC"/>
                </a:solidFill>
              </a:rPr>
              <a:t>.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quang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sẽ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</a:rPr>
              <a:t>không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x</a:t>
            </a:r>
            <a:r>
              <a:rPr lang="en-US" sz="2800" dirty="0" err="1" smtClean="0">
                <a:solidFill>
                  <a:srgbClr val="0000CC"/>
                </a:solidFill>
              </a:rPr>
              <a:t>ảy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ra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nếu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ánh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sáng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bước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sóng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263" y="4495801"/>
            <a:ext cx="15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. 0,1 </a:t>
            </a:r>
            <a:r>
              <a:rPr lang="en-US" sz="2400" dirty="0" smtClean="0">
                <a:solidFill>
                  <a:srgbClr val="0000CC"/>
                </a:solidFill>
                <a:sym typeface="Symbol"/>
              </a:rPr>
              <a:t>m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9095" y="4495800"/>
            <a:ext cx="15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B</a:t>
            </a:r>
            <a:r>
              <a:rPr lang="en-US" sz="2400" dirty="0" smtClean="0">
                <a:solidFill>
                  <a:srgbClr val="0000CC"/>
                </a:solidFill>
              </a:rPr>
              <a:t>. 0,2 </a:t>
            </a:r>
            <a:r>
              <a:rPr lang="en-US" sz="2400" dirty="0" smtClean="0">
                <a:solidFill>
                  <a:srgbClr val="0000CC"/>
                </a:solidFill>
                <a:sym typeface="Symbol"/>
              </a:rPr>
              <a:t>m.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6495" y="4495800"/>
            <a:ext cx="15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C</a:t>
            </a:r>
            <a:r>
              <a:rPr lang="en-US" sz="2400" dirty="0" smtClean="0">
                <a:solidFill>
                  <a:srgbClr val="0000CC"/>
                </a:solidFill>
              </a:rPr>
              <a:t>. 0,3 </a:t>
            </a:r>
            <a:r>
              <a:rPr lang="en-US" sz="2400" dirty="0" smtClean="0">
                <a:solidFill>
                  <a:srgbClr val="0000CC"/>
                </a:solidFill>
                <a:sym typeface="Symbol"/>
              </a:rPr>
              <a:t>m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0095" y="4495800"/>
            <a:ext cx="15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D</a:t>
            </a:r>
            <a:r>
              <a:rPr lang="en-US" sz="2400" dirty="0" smtClean="0">
                <a:solidFill>
                  <a:srgbClr val="0000CC"/>
                </a:solidFill>
              </a:rPr>
              <a:t>. 0,4 </a:t>
            </a:r>
            <a:r>
              <a:rPr lang="en-US" sz="2400" dirty="0" smtClean="0">
                <a:solidFill>
                  <a:srgbClr val="0000CC"/>
                </a:solidFill>
                <a:sym typeface="Symbol"/>
              </a:rPr>
              <a:t>m.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876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</a:rPr>
              <a:t> 3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Lượng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tử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năng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ánh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sáng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đỏ</a:t>
            </a:r>
            <a:r>
              <a:rPr lang="en-US" sz="2800" dirty="0" smtClean="0">
                <a:solidFill>
                  <a:srgbClr val="0000CC"/>
                </a:solidFill>
              </a:rPr>
              <a:t> (0,75 </a:t>
            </a:r>
            <a:r>
              <a:rPr lang="en-US" sz="2800" dirty="0" smtClean="0">
                <a:solidFill>
                  <a:srgbClr val="0000CC"/>
                </a:solidFill>
                <a:sym typeface="Symbol"/>
              </a:rPr>
              <a:t>m) </a:t>
            </a:r>
            <a:r>
              <a:rPr lang="en-US" sz="2800" dirty="0" err="1" smtClean="0">
                <a:solidFill>
                  <a:srgbClr val="0000CC"/>
                </a:solidFill>
                <a:sym typeface="Symbol"/>
              </a:rPr>
              <a:t>là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5410201"/>
            <a:ext cx="1372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. 26,5 J.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5410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B</a:t>
            </a:r>
            <a:r>
              <a:rPr lang="en-US" sz="2400" dirty="0" smtClean="0">
                <a:solidFill>
                  <a:srgbClr val="0000CC"/>
                </a:solidFill>
              </a:rPr>
              <a:t>. 8,83.10</a:t>
            </a:r>
            <a:r>
              <a:rPr lang="en-US" sz="2400" baseline="30000" dirty="0" smtClean="0">
                <a:solidFill>
                  <a:srgbClr val="0000CC"/>
                </a:solidFill>
              </a:rPr>
              <a:t>-5 </a:t>
            </a:r>
            <a:r>
              <a:rPr lang="en-US" sz="2400" dirty="0" smtClean="0">
                <a:solidFill>
                  <a:srgbClr val="0000CC"/>
                </a:solidFill>
              </a:rPr>
              <a:t>J.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3668" y="5410200"/>
            <a:ext cx="206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C</a:t>
            </a:r>
            <a:r>
              <a:rPr lang="en-US" sz="2400" dirty="0" smtClean="0">
                <a:solidFill>
                  <a:srgbClr val="0000CC"/>
                </a:solidFill>
              </a:rPr>
              <a:t>. 2,65.10</a:t>
            </a:r>
            <a:r>
              <a:rPr lang="en-US" sz="2400" baseline="30000" dirty="0" smtClean="0">
                <a:solidFill>
                  <a:srgbClr val="0000CC"/>
                </a:solidFill>
              </a:rPr>
              <a:t>-19</a:t>
            </a:r>
            <a:r>
              <a:rPr lang="en-US" sz="2400" dirty="0" smtClean="0">
                <a:solidFill>
                  <a:srgbClr val="0000CC"/>
                </a:solidFill>
              </a:rPr>
              <a:t> J.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5410200"/>
            <a:ext cx="213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D</a:t>
            </a:r>
            <a:r>
              <a:rPr lang="en-US" sz="2400" dirty="0" smtClean="0">
                <a:solidFill>
                  <a:srgbClr val="0000CC"/>
                </a:solidFill>
              </a:rPr>
              <a:t>. 8,83.10</a:t>
            </a:r>
            <a:r>
              <a:rPr lang="en-US" sz="2400" baseline="30000" dirty="0" smtClean="0">
                <a:solidFill>
                  <a:srgbClr val="0000CC"/>
                </a:solidFill>
              </a:rPr>
              <a:t>-20</a:t>
            </a:r>
            <a:r>
              <a:rPr lang="en-US" sz="2400" dirty="0" smtClean="0">
                <a:solidFill>
                  <a:srgbClr val="0000CC"/>
                </a:solidFill>
              </a:rPr>
              <a:t> J.</a:t>
            </a:r>
            <a:endParaRPr lang="en-US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94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" descr="328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1524000" y="2209800"/>
            <a:ext cx="6553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ĐÂY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endParaRPr lang="en-US" sz="36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HẸN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GẶP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LAI 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032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>
            <a:off x="2819400" y="4991099"/>
            <a:ext cx="3124200" cy="1181100"/>
          </a:xfrm>
        </p:spPr>
        <p:txBody>
          <a:bodyPr/>
          <a:lstStyle/>
          <a:p>
            <a:r>
              <a:rPr lang="en-US" sz="3200" b="1" dirty="0" smtClean="0"/>
              <a:t>ĐÁP ÁN</a:t>
            </a:r>
            <a:endParaRPr lang="en-US" sz="3200" b="1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" y="942208"/>
            <a:ext cx="7891200" cy="134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09600" y="1638300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 rot="10800000">
                <a:off x="381000" y="2476499"/>
                <a:ext cx="8229600" cy="20955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ts val="5800"/>
                  </a:lnSpc>
                  <a:spcBef>
                    <a:spcPct val="0"/>
                  </a:spcBef>
                  <a:buNone/>
                  <a:defRPr sz="5400" kern="1200">
                    <a:solidFill>
                      <a:schemeClr val="tx2"/>
                    </a:solidFill>
                    <a:effectLst>
                      <a:outerShdw blurRad="63500" dist="38100" dir="5400000" algn="t" rotWithShape="0">
                        <a:prstClr val="black">
                          <a:alpha val="25000"/>
                        </a:prstClr>
                      </a:outerShdw>
                    </a:effectLst>
                    <a:latin typeface="+mn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dirty="0" smtClean="0"/>
                  <a:t>CÂU 1. D</a:t>
                </a:r>
              </a:p>
              <a:p>
                <a:pPr algn="l"/>
                <a:r>
                  <a:rPr lang="en-US" sz="3200" dirty="0" smtClean="0"/>
                  <a:t>CÂU 2. D: SO SÁNH VỚI BẢNG Ở SLIDE 6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Đ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𝑰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Ề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𝑼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𝑲𝑰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Ệ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𝑵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Ả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𝒀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𝑹𝑨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: 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𝝀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𝝀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3200" dirty="0" smtClean="0"/>
                  <a:t>=0,3</a:t>
                </a:r>
                <a:r>
                  <a:rPr lang="en-US" sz="3200" b="1" dirty="0">
                    <a:solidFill>
                      <a:srgbClr val="0000FF"/>
                    </a:solidFill>
                    <a:effectLst/>
                    <a:latin typeface="Tahoma" pitchFamily="34" charset="0"/>
                    <a:sym typeface="Symbol"/>
                  </a:rPr>
                  <a:t> (m)</a:t>
                </a:r>
                <a:endParaRPr lang="en-US" sz="3200" dirty="0" smtClean="0"/>
              </a:p>
              <a:p>
                <a:pPr algn="l"/>
                <a:r>
                  <a:rPr lang="en-US" sz="3200" dirty="0" smtClean="0"/>
                  <a:t>CÂU 3. C </a:t>
                </a:r>
                <a:endParaRPr lang="en-US" sz="3200" dirty="0"/>
              </a:p>
            </p:txBody>
          </p:sp>
        </mc:Choice>
        <mc:Fallback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81000" y="2476499"/>
                <a:ext cx="8229600" cy="2095500"/>
              </a:xfrm>
              <a:prstGeom prst="rect">
                <a:avLst/>
              </a:prstGeom>
              <a:blipFill rotWithShape="1">
                <a:blip r:embed="rId3"/>
                <a:stretch>
                  <a:fillRect t="-7849" r="-2296" b="-4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07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/>
          <a:lstStyle/>
          <a:p>
            <a:r>
              <a:rPr lang="en-US" sz="4800" b="1" dirty="0" err="1" smtClean="0">
                <a:solidFill>
                  <a:srgbClr val="FF0000"/>
                </a:solidFill>
                <a:effectLst/>
              </a:rPr>
              <a:t>Chương</a:t>
            </a:r>
            <a:r>
              <a:rPr lang="en-US" sz="4800" b="1" dirty="0" smtClean="0">
                <a:solidFill>
                  <a:srgbClr val="FF0000"/>
                </a:solidFill>
                <a:effectLst/>
              </a:rPr>
              <a:t> VI</a:t>
            </a:r>
            <a:br>
              <a:rPr lang="en-US" sz="4800" b="1" dirty="0" smtClean="0">
                <a:solidFill>
                  <a:srgbClr val="FF0000"/>
                </a:solidFill>
                <a:effectLst/>
              </a:rPr>
            </a:br>
            <a:r>
              <a:rPr lang="en-US" sz="4800" b="1" dirty="0" smtClean="0">
                <a:solidFill>
                  <a:srgbClr val="FF0000"/>
                </a:solidFill>
                <a:effectLst/>
              </a:rPr>
              <a:t>LƯỢNG TỬ ÁNH SÁNG</a:t>
            </a:r>
            <a:endParaRPr lang="en-US" sz="48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6670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HIỆN TƯỢNG QUANG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ĐIỆN THUYẾT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LƯỢNG TỬ ÁNH SÁNG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2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I. HIỆN TƯỢNG QUANG ĐIỆN.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1. </a:t>
            </a:r>
            <a:r>
              <a:rPr lang="en-US" sz="2800" b="1" dirty="0" err="1" smtClean="0">
                <a:solidFill>
                  <a:srgbClr val="C00000"/>
                </a:solidFill>
              </a:rPr>
              <a:t>Thí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nghiệm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Héc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về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hiện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tượng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quang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điện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152401" y="1434405"/>
            <a:ext cx="538357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 smtClean="0">
                <a:solidFill>
                  <a:srgbClr val="0000CC"/>
                </a:solidFill>
              </a:rPr>
              <a:t>Gắn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tấm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kẽm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tích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âm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vào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cần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tĩnh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kế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thì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kế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lệch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góc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nào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đó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" name="Rectangle 25" descr="Medium wood"/>
          <p:cNvSpPr>
            <a:spLocks noChangeArrowheads="1"/>
          </p:cNvSpPr>
          <p:nvPr/>
        </p:nvSpPr>
        <p:spPr bwMode="auto">
          <a:xfrm>
            <a:off x="4648200" y="5410200"/>
            <a:ext cx="2971800" cy="228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4864100"/>
            <a:ext cx="1419225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5489575" y="2971800"/>
            <a:ext cx="1673225" cy="1595437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6229350" y="2973388"/>
            <a:ext cx="74613" cy="8937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76999" y="1143000"/>
            <a:ext cx="6858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70C0"/>
                </a:solidFill>
              </a:rPr>
              <a:t>Zn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6122988" y="4495800"/>
            <a:ext cx="296862" cy="500063"/>
          </a:xfrm>
          <a:prstGeom prst="flowChartMagneticDisk">
            <a:avLst/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410200" y="3027363"/>
            <a:ext cx="1673225" cy="1595437"/>
          </a:xfrm>
          <a:prstGeom prst="ellipse">
            <a:avLst/>
          </a:prstGeom>
          <a:noFill/>
          <a:ln w="76200">
            <a:solidFill>
              <a:srgbClr val="00808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5410200" y="3048000"/>
            <a:ext cx="1673225" cy="1595438"/>
          </a:xfrm>
          <a:prstGeom prst="ellips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6269038" y="3735388"/>
            <a:ext cx="74612" cy="6651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5925001" y="3420269"/>
            <a:ext cx="654828" cy="808037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6210300" y="3733800"/>
            <a:ext cx="146050" cy="133350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5916971" y="1447800"/>
            <a:ext cx="712429" cy="1568450"/>
            <a:chOff x="1451" y="2372"/>
            <a:chExt cx="470" cy="1132"/>
          </a:xfrm>
        </p:grpSpPr>
        <p:sp>
          <p:nvSpPr>
            <p:cNvPr id="19" name="Oval 37"/>
            <p:cNvSpPr>
              <a:spLocks noChangeArrowheads="1"/>
            </p:cNvSpPr>
            <p:nvPr/>
          </p:nvSpPr>
          <p:spPr bwMode="auto">
            <a:xfrm rot="21340444">
              <a:off x="1632" y="336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8"/>
            <p:cNvSpPr>
              <a:spLocks noChangeArrowheads="1"/>
            </p:cNvSpPr>
            <p:nvPr/>
          </p:nvSpPr>
          <p:spPr bwMode="auto">
            <a:xfrm rot="21600000">
              <a:off x="1489" y="2372"/>
              <a:ext cx="432" cy="1019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39"/>
            <p:cNvSpPr>
              <a:spLocks noChangeArrowheads="1"/>
            </p:cNvSpPr>
            <p:nvPr/>
          </p:nvSpPr>
          <p:spPr bwMode="auto">
            <a:xfrm>
              <a:off x="1451" y="2372"/>
              <a:ext cx="432" cy="1008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Oval 40"/>
          <p:cNvSpPr>
            <a:spLocks noChangeArrowheads="1"/>
          </p:cNvSpPr>
          <p:nvPr/>
        </p:nvSpPr>
        <p:spPr bwMode="auto">
          <a:xfrm>
            <a:off x="5410200" y="3052763"/>
            <a:ext cx="1673225" cy="1595437"/>
          </a:xfrm>
          <a:prstGeom prst="ellips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6781800" y="4343400"/>
            <a:ext cx="2209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rgbClr val="0070C0"/>
                </a:solidFill>
              </a:rPr>
              <a:t>Tĩnh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b="1" dirty="0" err="1">
                <a:solidFill>
                  <a:srgbClr val="0070C0"/>
                </a:solidFill>
              </a:rPr>
              <a:t>điện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b="1" dirty="0" err="1">
                <a:solidFill>
                  <a:srgbClr val="0070C0"/>
                </a:solidFill>
              </a:rPr>
              <a:t>kế</a:t>
            </a:r>
            <a:endParaRPr lang="en-US" sz="2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0588" y="1295400"/>
            <a:ext cx="735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 -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7030A0"/>
                </a:solidFill>
              </a:rPr>
              <a:t>-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-  -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  -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6113" y="3805535"/>
            <a:ext cx="120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-        -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57200" y="3365718"/>
            <a:ext cx="4191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</a:rPr>
              <a:t>Chiếu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chùm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</a:rPr>
              <a:t> do </a:t>
            </a:r>
            <a:r>
              <a:rPr lang="en-US" sz="2800" dirty="0" err="1" smtClean="0">
                <a:solidFill>
                  <a:srgbClr val="0000FF"/>
                </a:solidFill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hồ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quang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ra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vào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tấm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kẻm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thì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góc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lệch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kim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điện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kế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giảm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đi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32" grpId="0"/>
      <p:bldP spid="3" grpId="0"/>
      <p:bldP spid="5" grpId="0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effectLst/>
              </a:rPr>
              <a:t>I. HIỆN TƯỢNG QUANG ĐIỆN.</a:t>
            </a:r>
            <a:endParaRPr lang="en-US" sz="3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1. </a:t>
            </a:r>
            <a:r>
              <a:rPr lang="en-US" sz="2800" b="1" dirty="0" err="1" smtClean="0">
                <a:solidFill>
                  <a:srgbClr val="C00000"/>
                </a:solidFill>
              </a:rPr>
              <a:t>Thí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nghiệm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Héc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về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hiện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tượng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quang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điện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25" descr="Medium wood"/>
          <p:cNvSpPr>
            <a:spLocks noChangeArrowheads="1"/>
          </p:cNvSpPr>
          <p:nvPr/>
        </p:nvSpPr>
        <p:spPr bwMode="auto">
          <a:xfrm>
            <a:off x="4267200" y="6477000"/>
            <a:ext cx="2971800" cy="228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5930900"/>
            <a:ext cx="1419225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5108575" y="4038600"/>
            <a:ext cx="1673225" cy="1595437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5848350" y="4040188"/>
            <a:ext cx="74613" cy="8937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48399" y="2403157"/>
            <a:ext cx="6858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chemeClr val="accent5"/>
                </a:solidFill>
              </a:rPr>
              <a:t>Zn</a:t>
            </a:r>
            <a:endParaRPr lang="en-US" sz="2600" b="1" dirty="0">
              <a:solidFill>
                <a:schemeClr val="accent5"/>
              </a:solidFill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5741988" y="5562600"/>
            <a:ext cx="296862" cy="500063"/>
          </a:xfrm>
          <a:prstGeom prst="flowChartMagneticDisk">
            <a:avLst/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029200" y="4094163"/>
            <a:ext cx="1673225" cy="1595437"/>
          </a:xfrm>
          <a:prstGeom prst="ellipse">
            <a:avLst/>
          </a:prstGeom>
          <a:noFill/>
          <a:ln w="76200">
            <a:solidFill>
              <a:srgbClr val="00808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5029200" y="4114800"/>
            <a:ext cx="1673225" cy="1595438"/>
          </a:xfrm>
          <a:prstGeom prst="ellips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5888038" y="4802188"/>
            <a:ext cx="74612" cy="6651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5812228" y="4525967"/>
            <a:ext cx="131372" cy="808033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5829300" y="4800600"/>
            <a:ext cx="146050" cy="133350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5486400" y="2514600"/>
            <a:ext cx="712429" cy="1568450"/>
            <a:chOff x="1451" y="2372"/>
            <a:chExt cx="470" cy="1132"/>
          </a:xfrm>
        </p:grpSpPr>
        <p:sp>
          <p:nvSpPr>
            <p:cNvPr id="19" name="Oval 37"/>
            <p:cNvSpPr>
              <a:spLocks noChangeArrowheads="1"/>
            </p:cNvSpPr>
            <p:nvPr/>
          </p:nvSpPr>
          <p:spPr bwMode="auto">
            <a:xfrm rot="21340444">
              <a:off x="1632" y="336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8"/>
            <p:cNvSpPr>
              <a:spLocks noChangeArrowheads="1"/>
            </p:cNvSpPr>
            <p:nvPr/>
          </p:nvSpPr>
          <p:spPr bwMode="auto">
            <a:xfrm rot="21600000">
              <a:off x="1489" y="2372"/>
              <a:ext cx="432" cy="1019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39"/>
            <p:cNvSpPr>
              <a:spLocks noChangeArrowheads="1"/>
            </p:cNvSpPr>
            <p:nvPr/>
          </p:nvSpPr>
          <p:spPr bwMode="auto">
            <a:xfrm>
              <a:off x="1451" y="2372"/>
              <a:ext cx="432" cy="1008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Oval 40"/>
          <p:cNvSpPr>
            <a:spLocks noChangeArrowheads="1"/>
          </p:cNvSpPr>
          <p:nvPr/>
        </p:nvSpPr>
        <p:spPr bwMode="auto">
          <a:xfrm>
            <a:off x="5029200" y="4119563"/>
            <a:ext cx="1673225" cy="1595437"/>
          </a:xfrm>
          <a:prstGeom prst="ellips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41"/>
          <p:cNvGrpSpPr>
            <a:grpSpLocks/>
          </p:cNvGrpSpPr>
          <p:nvPr/>
        </p:nvGrpSpPr>
        <p:grpSpPr bwMode="auto">
          <a:xfrm>
            <a:off x="4105275" y="1895475"/>
            <a:ext cx="238125" cy="1076325"/>
            <a:chOff x="578" y="192"/>
            <a:chExt cx="150" cy="678"/>
          </a:xfrm>
        </p:grpSpPr>
        <p:sp>
          <p:nvSpPr>
            <p:cNvPr id="24" name="AutoShape 42"/>
            <p:cNvSpPr>
              <a:spLocks noChangeArrowheads="1"/>
            </p:cNvSpPr>
            <p:nvPr/>
          </p:nvSpPr>
          <p:spPr bwMode="auto">
            <a:xfrm rot="5400000">
              <a:off x="338" y="432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+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25" name="AutoShape 43"/>
            <p:cNvSpPr>
              <a:spLocks noChangeArrowheads="1"/>
            </p:cNvSpPr>
            <p:nvPr/>
          </p:nvSpPr>
          <p:spPr bwMode="auto">
            <a:xfrm rot="5400000">
              <a:off x="344" y="486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+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26" name="AutoShape 44"/>
            <p:cNvSpPr>
              <a:spLocks noChangeArrowheads="1"/>
            </p:cNvSpPr>
            <p:nvPr/>
          </p:nvSpPr>
          <p:spPr bwMode="auto">
            <a:xfrm rot="5400000">
              <a:off x="344" y="438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sz="1800" b="1" dirty="0">
                <a:latin typeface="Arial" charset="0"/>
              </a:endParaRPr>
            </a:p>
          </p:txBody>
        </p:sp>
      </p:grpSp>
      <p:grpSp>
        <p:nvGrpSpPr>
          <p:cNvPr id="27" name="Group 45"/>
          <p:cNvGrpSpPr>
            <a:grpSpLocks/>
          </p:cNvGrpSpPr>
          <p:nvPr/>
        </p:nvGrpSpPr>
        <p:grpSpPr bwMode="auto">
          <a:xfrm>
            <a:off x="4114800" y="3200400"/>
            <a:ext cx="228600" cy="1066800"/>
            <a:chOff x="578" y="864"/>
            <a:chExt cx="144" cy="672"/>
          </a:xfrm>
        </p:grpSpPr>
        <p:sp>
          <p:nvSpPr>
            <p:cNvPr id="28" name="AutoShape 46"/>
            <p:cNvSpPr>
              <a:spLocks noChangeArrowheads="1"/>
            </p:cNvSpPr>
            <p:nvPr/>
          </p:nvSpPr>
          <p:spPr bwMode="auto">
            <a:xfrm rot="16200000">
              <a:off x="338" y="1152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-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29" name="AutoShape 47"/>
            <p:cNvSpPr>
              <a:spLocks noChangeArrowheads="1"/>
            </p:cNvSpPr>
            <p:nvPr/>
          </p:nvSpPr>
          <p:spPr bwMode="auto">
            <a:xfrm rot="16200000">
              <a:off x="338" y="1104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- </a:t>
              </a:r>
            </a:p>
          </p:txBody>
        </p:sp>
        <p:sp>
          <p:nvSpPr>
            <p:cNvPr id="30" name="AutoShape 48"/>
            <p:cNvSpPr>
              <a:spLocks noChangeArrowheads="1"/>
            </p:cNvSpPr>
            <p:nvPr/>
          </p:nvSpPr>
          <p:spPr bwMode="auto">
            <a:xfrm rot="16200000">
              <a:off x="338" y="1152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1800" b="1" dirty="0">
                <a:latin typeface="Arial" charset="0"/>
              </a:endParaRPr>
            </a:p>
          </p:txBody>
        </p:sp>
      </p:grp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3429000" y="4267200"/>
            <a:ext cx="1752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 smtClean="0">
                <a:solidFill>
                  <a:schemeClr val="accent5"/>
                </a:solidFill>
              </a:rPr>
              <a:t>Hồ</a:t>
            </a:r>
            <a:r>
              <a:rPr lang="en-US" sz="2600" b="1" dirty="0" smtClean="0">
                <a:solidFill>
                  <a:schemeClr val="accent5"/>
                </a:solidFill>
              </a:rPr>
              <a:t> </a:t>
            </a:r>
            <a:r>
              <a:rPr lang="en-US" sz="2600" b="1" dirty="0" err="1">
                <a:solidFill>
                  <a:schemeClr val="accent5"/>
                </a:solidFill>
              </a:rPr>
              <a:t>quang</a:t>
            </a:r>
            <a:endParaRPr lang="en-US" sz="2600" b="1" dirty="0">
              <a:solidFill>
                <a:schemeClr val="accent5"/>
              </a:solidFill>
            </a:endParaRP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6145213" y="5516563"/>
            <a:ext cx="2514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chemeClr val="accent5"/>
                </a:solidFill>
              </a:rPr>
              <a:t>Tĩnh</a:t>
            </a:r>
            <a:r>
              <a:rPr lang="en-US" sz="2600" b="1" dirty="0">
                <a:solidFill>
                  <a:schemeClr val="accent5"/>
                </a:solidFill>
              </a:rPr>
              <a:t> </a:t>
            </a:r>
            <a:r>
              <a:rPr lang="en-US" sz="2600" b="1" dirty="0" err="1">
                <a:solidFill>
                  <a:schemeClr val="accent5"/>
                </a:solidFill>
              </a:rPr>
              <a:t>điện</a:t>
            </a:r>
            <a:r>
              <a:rPr lang="en-US" sz="2600" b="1" dirty="0">
                <a:solidFill>
                  <a:schemeClr val="accent5"/>
                </a:solidFill>
              </a:rPr>
              <a:t> </a:t>
            </a:r>
            <a:r>
              <a:rPr lang="en-US" sz="2600" b="1" dirty="0" err="1">
                <a:solidFill>
                  <a:schemeClr val="accent5"/>
                </a:solidFill>
              </a:rPr>
              <a:t>kế</a:t>
            </a:r>
            <a:endParaRPr lang="en-US" sz="2600" b="1" dirty="0">
              <a:solidFill>
                <a:schemeClr val="accent5"/>
              </a:solidFill>
            </a:endParaRPr>
          </a:p>
        </p:txBody>
      </p:sp>
      <p:sp>
        <p:nvSpPr>
          <p:cNvPr id="34" name="Explosion 1 33"/>
          <p:cNvSpPr/>
          <p:nvPr/>
        </p:nvSpPr>
        <p:spPr>
          <a:xfrm>
            <a:off x="3428999" y="2971800"/>
            <a:ext cx="2115001" cy="2286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28600" y="1371600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FF"/>
                </a:solidFill>
              </a:rPr>
              <a:t>Thay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kẽm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bằng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kim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</a:rPr>
              <a:t> ta </a:t>
            </a:r>
            <a:r>
              <a:rPr lang="en-US" sz="2800" dirty="0" err="1" smtClean="0">
                <a:solidFill>
                  <a:srgbClr val="0000FF"/>
                </a:solidFill>
              </a:rPr>
              <a:t>cũng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thấy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hiện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tượng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tự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xảy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ra.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6" name="Text Box 2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48400" y="2707957"/>
            <a:ext cx="6858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chemeClr val="accent5"/>
                </a:solidFill>
              </a:rPr>
              <a:t>Fe</a:t>
            </a:r>
            <a:endParaRPr lang="en-US" sz="26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400" y="3200400"/>
            <a:ext cx="327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thí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nghiệm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nữa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người</a:t>
            </a:r>
            <a:r>
              <a:rPr lang="en-US" sz="2800" dirty="0" smtClean="0">
                <a:solidFill>
                  <a:srgbClr val="0000FF"/>
                </a:solidFill>
              </a:rPr>
              <a:t> ta </a:t>
            </a:r>
            <a:r>
              <a:rPr lang="en-US" sz="2800" dirty="0" err="1" smtClean="0">
                <a:solidFill>
                  <a:srgbClr val="0000FF"/>
                </a:solidFill>
              </a:rPr>
              <a:t>đã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chứng</a:t>
            </a:r>
            <a:r>
              <a:rPr lang="en-US" sz="2800" dirty="0" smtClean="0">
                <a:solidFill>
                  <a:srgbClr val="0000FF"/>
                </a:solidFill>
              </a:rPr>
              <a:t> minh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rằng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ánh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đã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bật</a:t>
            </a:r>
            <a:r>
              <a:rPr lang="en-US" sz="2800" dirty="0" smtClean="0">
                <a:solidFill>
                  <a:srgbClr val="0000FF"/>
                </a:solidFill>
              </a:rPr>
              <a:t> electron </a:t>
            </a:r>
            <a:r>
              <a:rPr lang="en-US" sz="2800" dirty="0" err="1" smtClean="0">
                <a:solidFill>
                  <a:srgbClr val="0000FF"/>
                </a:solidFill>
              </a:rPr>
              <a:t>khỏi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mặt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tấm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kim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3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effectLst/>
              </a:rPr>
              <a:t>I. HIỆN TƯỢNG QUANG ĐIỆN.</a:t>
            </a:r>
            <a:endParaRPr lang="en-US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2. </a:t>
            </a:r>
            <a:r>
              <a:rPr lang="en-US" sz="2800" b="1" dirty="0" err="1" smtClean="0">
                <a:solidFill>
                  <a:srgbClr val="C00000"/>
                </a:solidFill>
              </a:rPr>
              <a:t>Định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nghĩa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2005C1"/>
                </a:solidFill>
              </a:rPr>
              <a:t>Hiện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tượng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ánh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sáng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làm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bật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các</a:t>
            </a:r>
            <a:r>
              <a:rPr lang="en-US" sz="2800" dirty="0" smtClean="0">
                <a:solidFill>
                  <a:srgbClr val="2005C1"/>
                </a:solidFill>
              </a:rPr>
              <a:t> electron </a:t>
            </a:r>
            <a:r>
              <a:rPr lang="en-US" sz="2800" dirty="0" err="1" smtClean="0">
                <a:solidFill>
                  <a:srgbClr val="2005C1"/>
                </a:solidFill>
              </a:rPr>
              <a:t>ra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khỏi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mặt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kim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loại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gọi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là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hiện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tượng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quang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điện</a:t>
            </a:r>
            <a:r>
              <a:rPr lang="en-US" sz="2800" dirty="0" smtClean="0">
                <a:solidFill>
                  <a:srgbClr val="2005C1"/>
                </a:solidFill>
              </a:rPr>
              <a:t> (</a:t>
            </a:r>
            <a:r>
              <a:rPr lang="en-US" sz="2800" dirty="0" err="1" smtClean="0">
                <a:solidFill>
                  <a:srgbClr val="2005C1"/>
                </a:solidFill>
              </a:rPr>
              <a:t>ngoài</a:t>
            </a:r>
            <a:r>
              <a:rPr lang="en-US" sz="2800" dirty="0" smtClean="0">
                <a:solidFill>
                  <a:srgbClr val="2005C1"/>
                </a:solidFill>
              </a:rPr>
              <a:t>).</a:t>
            </a:r>
            <a:endParaRPr lang="en-US" sz="2800" dirty="0">
              <a:solidFill>
                <a:srgbClr val="2005C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133600"/>
            <a:ext cx="495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2005C1"/>
                </a:solidFill>
              </a:rPr>
              <a:t>Nếu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chắn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chùm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sáng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hồ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quang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bằng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một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tấm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thủy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tinh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dày</a:t>
            </a:r>
            <a:r>
              <a:rPr lang="en-US" sz="2800" dirty="0" smtClean="0">
                <a:solidFill>
                  <a:srgbClr val="2005C1"/>
                </a:solidFill>
              </a:rPr>
              <a:t> (</a:t>
            </a:r>
            <a:r>
              <a:rPr lang="en-US" sz="2800" dirty="0" err="1" smtClean="0">
                <a:solidFill>
                  <a:srgbClr val="2005C1"/>
                </a:solidFill>
              </a:rPr>
              <a:t>thủy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tinh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hấp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thụ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mạnh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các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tia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tử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ngoại</a:t>
            </a:r>
            <a:r>
              <a:rPr lang="en-US" sz="2800" dirty="0" smtClean="0">
                <a:solidFill>
                  <a:srgbClr val="2005C1"/>
                </a:solidFill>
              </a:rPr>
              <a:t>) </a:t>
            </a:r>
            <a:r>
              <a:rPr lang="en-US" sz="2800" dirty="0" err="1" smtClean="0">
                <a:solidFill>
                  <a:srgbClr val="2005C1"/>
                </a:solidFill>
              </a:rPr>
              <a:t>thì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hiện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tượng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quang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điện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không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xảy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ra.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Điều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đó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chứng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tỏ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rằng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các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bức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xạ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tử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ngoại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có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khả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năng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gây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ra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hiện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tượng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quang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điện</a:t>
            </a:r>
            <a:r>
              <a:rPr lang="en-US" sz="2800" dirty="0" smtClean="0">
                <a:solidFill>
                  <a:srgbClr val="2005C1"/>
                </a:solidFill>
              </a:rPr>
              <a:t> ở </a:t>
            </a:r>
            <a:r>
              <a:rPr lang="en-US" sz="2800" dirty="0" err="1" smtClean="0">
                <a:solidFill>
                  <a:srgbClr val="2005C1"/>
                </a:solidFill>
              </a:rPr>
              <a:t>kẻm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còn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ánh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sáng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nhìn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thấy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được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thì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không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gây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được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hiện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tượng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quang</a:t>
            </a:r>
            <a:r>
              <a:rPr lang="en-US" sz="2800" dirty="0" smtClean="0">
                <a:solidFill>
                  <a:srgbClr val="2005C1"/>
                </a:solidFill>
              </a:rPr>
              <a:t> </a:t>
            </a:r>
            <a:r>
              <a:rPr lang="en-US" sz="2800" dirty="0" err="1" smtClean="0">
                <a:solidFill>
                  <a:srgbClr val="2005C1"/>
                </a:solidFill>
              </a:rPr>
              <a:t>điện</a:t>
            </a:r>
            <a:r>
              <a:rPr lang="en-US" sz="2800" dirty="0" smtClean="0">
                <a:solidFill>
                  <a:srgbClr val="2005C1"/>
                </a:solidFill>
              </a:rPr>
              <a:t> ở </a:t>
            </a:r>
            <a:r>
              <a:rPr lang="en-US" sz="2800" dirty="0" err="1" smtClean="0">
                <a:solidFill>
                  <a:srgbClr val="2005C1"/>
                </a:solidFill>
              </a:rPr>
              <a:t>kẻm</a:t>
            </a:r>
            <a:r>
              <a:rPr lang="en-US" sz="2800" dirty="0" smtClean="0">
                <a:solidFill>
                  <a:srgbClr val="2005C1"/>
                </a:solidFill>
              </a:rPr>
              <a:t>.</a:t>
            </a:r>
            <a:endParaRPr lang="en-US" sz="2800" dirty="0">
              <a:solidFill>
                <a:srgbClr val="2005C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484" y="1676400"/>
            <a:ext cx="8698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</a:rPr>
              <a:t>Bức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xạ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ngoại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gây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hiện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tượng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quang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điện</a:t>
            </a:r>
            <a:r>
              <a:rPr lang="en-US" sz="2800" b="1" dirty="0" smtClean="0">
                <a:solidFill>
                  <a:srgbClr val="C00000"/>
                </a:solidFill>
              </a:rPr>
              <a:t> ở </a:t>
            </a:r>
            <a:r>
              <a:rPr lang="en-US" sz="2800" b="1" dirty="0" err="1" smtClean="0">
                <a:solidFill>
                  <a:srgbClr val="C00000"/>
                </a:solidFill>
              </a:rPr>
              <a:t>kẽm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25" descr="Medium wood"/>
          <p:cNvSpPr>
            <a:spLocks noChangeArrowheads="1"/>
          </p:cNvSpPr>
          <p:nvPr/>
        </p:nvSpPr>
        <p:spPr bwMode="auto">
          <a:xfrm>
            <a:off x="6019800" y="6477000"/>
            <a:ext cx="2971800" cy="228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5930900"/>
            <a:ext cx="1419225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861175" y="4038600"/>
            <a:ext cx="1673225" cy="1595437"/>
          </a:xfrm>
          <a:prstGeom prst="ellipse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7600950" y="4040188"/>
            <a:ext cx="74613" cy="8937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848599" y="2209800"/>
            <a:ext cx="6858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chemeClr val="accent5"/>
                </a:solidFill>
              </a:rPr>
              <a:t>Zn</a:t>
            </a:r>
            <a:endParaRPr lang="en-US" sz="2600" b="1" dirty="0">
              <a:solidFill>
                <a:schemeClr val="accent5"/>
              </a:solidFill>
            </a:endParaRP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7494588" y="5562600"/>
            <a:ext cx="296862" cy="500063"/>
          </a:xfrm>
          <a:prstGeom prst="flowChartMagneticDisk">
            <a:avLst/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6781800" y="4094163"/>
            <a:ext cx="1673225" cy="1595437"/>
          </a:xfrm>
          <a:prstGeom prst="ellipse">
            <a:avLst/>
          </a:prstGeom>
          <a:noFill/>
          <a:ln w="76200">
            <a:solidFill>
              <a:srgbClr val="00808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6781800" y="4114800"/>
            <a:ext cx="1673225" cy="1595438"/>
          </a:xfrm>
          <a:prstGeom prst="ellips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7640638" y="4802188"/>
            <a:ext cx="74612" cy="665162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 flipV="1">
            <a:off x="7296601" y="4487069"/>
            <a:ext cx="654828" cy="808037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7581900" y="4800600"/>
            <a:ext cx="146050" cy="133350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36"/>
          <p:cNvGrpSpPr>
            <a:grpSpLocks/>
          </p:cNvGrpSpPr>
          <p:nvPr/>
        </p:nvGrpSpPr>
        <p:grpSpPr bwMode="auto">
          <a:xfrm>
            <a:off x="7288571" y="2514600"/>
            <a:ext cx="712429" cy="1568450"/>
            <a:chOff x="1451" y="2372"/>
            <a:chExt cx="470" cy="1132"/>
          </a:xfrm>
        </p:grpSpPr>
        <p:sp>
          <p:nvSpPr>
            <p:cNvPr id="21" name="Oval 37"/>
            <p:cNvSpPr>
              <a:spLocks noChangeArrowheads="1"/>
            </p:cNvSpPr>
            <p:nvPr/>
          </p:nvSpPr>
          <p:spPr bwMode="auto">
            <a:xfrm rot="21340444">
              <a:off x="1632" y="336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38"/>
            <p:cNvSpPr>
              <a:spLocks noChangeArrowheads="1"/>
            </p:cNvSpPr>
            <p:nvPr/>
          </p:nvSpPr>
          <p:spPr bwMode="auto">
            <a:xfrm rot="21600000">
              <a:off x="1489" y="2372"/>
              <a:ext cx="432" cy="1019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39"/>
            <p:cNvSpPr>
              <a:spLocks noChangeArrowheads="1"/>
            </p:cNvSpPr>
            <p:nvPr/>
          </p:nvSpPr>
          <p:spPr bwMode="auto">
            <a:xfrm>
              <a:off x="1451" y="2372"/>
              <a:ext cx="432" cy="1008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Oval 40"/>
          <p:cNvSpPr>
            <a:spLocks noChangeArrowheads="1"/>
          </p:cNvSpPr>
          <p:nvPr/>
        </p:nvSpPr>
        <p:spPr bwMode="auto">
          <a:xfrm>
            <a:off x="6781800" y="4119563"/>
            <a:ext cx="1673225" cy="1595437"/>
          </a:xfrm>
          <a:prstGeom prst="ellips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>
                    <a:alpha val="1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42188" y="2362200"/>
            <a:ext cx="735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 -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7030A0"/>
                </a:solidFill>
              </a:rPr>
              <a:t>-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-  -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  -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7713" y="4872335"/>
            <a:ext cx="120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-        -</a:t>
            </a:r>
            <a:endParaRPr lang="en-US" sz="2400" dirty="0">
              <a:solidFill>
                <a:srgbClr val="7030A0"/>
              </a:solidFill>
            </a:endParaRPr>
          </a:p>
        </p:txBody>
      </p:sp>
      <p:grpSp>
        <p:nvGrpSpPr>
          <p:cNvPr id="27" name="Group 41"/>
          <p:cNvGrpSpPr>
            <a:grpSpLocks/>
          </p:cNvGrpSpPr>
          <p:nvPr/>
        </p:nvGrpSpPr>
        <p:grpSpPr bwMode="auto">
          <a:xfrm>
            <a:off x="5629275" y="2133600"/>
            <a:ext cx="238125" cy="1076325"/>
            <a:chOff x="578" y="192"/>
            <a:chExt cx="150" cy="678"/>
          </a:xfrm>
        </p:grpSpPr>
        <p:sp>
          <p:nvSpPr>
            <p:cNvPr id="28" name="AutoShape 42"/>
            <p:cNvSpPr>
              <a:spLocks noChangeArrowheads="1"/>
            </p:cNvSpPr>
            <p:nvPr/>
          </p:nvSpPr>
          <p:spPr bwMode="auto">
            <a:xfrm rot="5400000">
              <a:off x="338" y="432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+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29" name="AutoShape 43"/>
            <p:cNvSpPr>
              <a:spLocks noChangeArrowheads="1"/>
            </p:cNvSpPr>
            <p:nvPr/>
          </p:nvSpPr>
          <p:spPr bwMode="auto">
            <a:xfrm rot="5400000">
              <a:off x="344" y="486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+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30" name="AutoShape 44"/>
            <p:cNvSpPr>
              <a:spLocks noChangeArrowheads="1"/>
            </p:cNvSpPr>
            <p:nvPr/>
          </p:nvSpPr>
          <p:spPr bwMode="auto">
            <a:xfrm rot="5400000">
              <a:off x="344" y="438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sz="1800" b="1" dirty="0">
                <a:latin typeface="Arial" charset="0"/>
              </a:endParaRPr>
            </a:p>
          </p:txBody>
        </p:sp>
      </p:grpSp>
      <p:grpSp>
        <p:nvGrpSpPr>
          <p:cNvPr id="31" name="Group 45"/>
          <p:cNvGrpSpPr>
            <a:grpSpLocks/>
          </p:cNvGrpSpPr>
          <p:nvPr/>
        </p:nvGrpSpPr>
        <p:grpSpPr bwMode="auto">
          <a:xfrm>
            <a:off x="5638800" y="3429000"/>
            <a:ext cx="228600" cy="1066800"/>
            <a:chOff x="578" y="864"/>
            <a:chExt cx="144" cy="672"/>
          </a:xfrm>
        </p:grpSpPr>
        <p:sp>
          <p:nvSpPr>
            <p:cNvPr id="32" name="AutoShape 46"/>
            <p:cNvSpPr>
              <a:spLocks noChangeArrowheads="1"/>
            </p:cNvSpPr>
            <p:nvPr/>
          </p:nvSpPr>
          <p:spPr bwMode="auto">
            <a:xfrm rot="16200000">
              <a:off x="338" y="1152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-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sp>
          <p:nvSpPr>
            <p:cNvPr id="33" name="AutoShape 47"/>
            <p:cNvSpPr>
              <a:spLocks noChangeArrowheads="1"/>
            </p:cNvSpPr>
            <p:nvPr/>
          </p:nvSpPr>
          <p:spPr bwMode="auto">
            <a:xfrm rot="16200000">
              <a:off x="338" y="1104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- </a:t>
              </a:r>
            </a:p>
          </p:txBody>
        </p:sp>
        <p:sp>
          <p:nvSpPr>
            <p:cNvPr id="34" name="AutoShape 48"/>
            <p:cNvSpPr>
              <a:spLocks noChangeArrowheads="1"/>
            </p:cNvSpPr>
            <p:nvPr/>
          </p:nvSpPr>
          <p:spPr bwMode="auto">
            <a:xfrm rot="16200000">
              <a:off x="338" y="1152"/>
              <a:ext cx="624" cy="144"/>
            </a:xfrm>
            <a:prstGeom prst="homePlate">
              <a:avLst>
                <a:gd name="adj" fmla="val 108333"/>
              </a:avLst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DDDDDD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sz="1800" b="1" dirty="0">
                <a:latin typeface="Arial" charset="0"/>
              </a:endParaRPr>
            </a:p>
          </p:txBody>
        </p:sp>
      </p:grpSp>
      <p:sp>
        <p:nvSpPr>
          <p:cNvPr id="35" name="Explosion 1 34"/>
          <p:cNvSpPr/>
          <p:nvPr/>
        </p:nvSpPr>
        <p:spPr>
          <a:xfrm>
            <a:off x="5181600" y="3220541"/>
            <a:ext cx="1143000" cy="238126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400800" y="2362200"/>
            <a:ext cx="152400" cy="1972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7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25" grpId="0"/>
      <p:bldP spid="26" grpId="0"/>
      <p:bldP spid="35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C00000"/>
                </a:solidFill>
                <a:effectLst/>
              </a:rPr>
              <a:t>II. ĐỊNH LUẬT VỀ GIỚI HẠN QUANG ĐIỆN.</a:t>
            </a:r>
            <a:endParaRPr lang="en-US" sz="2800" b="1" dirty="0">
              <a:solidFill>
                <a:srgbClr val="C00000"/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7200" y="914400"/>
                <a:ext cx="83058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tabLst>
                    <a:tab pos="350838" algn="l"/>
                  </a:tabLst>
                </a:pPr>
                <a:r>
                  <a:rPr lang="en-US" sz="2800" i="1" dirty="0" smtClean="0">
                    <a:solidFill>
                      <a:srgbClr val="C00000"/>
                    </a:solidFill>
                  </a:rPr>
                  <a:t>	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Ánh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sáng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kích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thích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chỉ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có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thể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làm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bật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electron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ra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khỏi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một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kim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loại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khi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bước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sóng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800" i="1" dirty="0" smtClean="0">
                    <a:solidFill>
                      <a:srgbClr val="C00000"/>
                    </a:solidFill>
                  </a:rPr>
                  <a:t>)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của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nó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ngắn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hơn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hoặc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bằng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giới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hạn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quang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điện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i="1" dirty="0" smtClean="0">
                    <a:solidFill>
                      <a:srgbClr val="C00000"/>
                    </a:solidFill>
                  </a:rPr>
                  <a:t>)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của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kim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loại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i="1" dirty="0" err="1" smtClean="0">
                    <a:solidFill>
                      <a:srgbClr val="C00000"/>
                    </a:solidFill>
                  </a:rPr>
                  <a:t>đó</a:t>
                </a:r>
                <a:r>
                  <a:rPr lang="en-US" sz="2800" i="1" dirty="0" smtClean="0">
                    <a:solidFill>
                      <a:srgbClr val="C00000"/>
                    </a:solidFill>
                  </a:rPr>
                  <a:t>.</a:t>
                </a:r>
                <a:endParaRPr lang="en-US" sz="28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14400"/>
                <a:ext cx="83058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467" t="-4405" r="-1394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505200" y="2296180"/>
                <a:ext cx="20339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𝝀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296180"/>
                <a:ext cx="203397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729244"/>
              </p:ext>
            </p:extLst>
          </p:nvPr>
        </p:nvGraphicFramePr>
        <p:xfrm>
          <a:off x="635986" y="4419600"/>
          <a:ext cx="7772398" cy="1524000"/>
        </p:xfrm>
        <a:graphic>
          <a:graphicData uri="http://schemas.openxmlformats.org/drawingml/2006/table">
            <a:tbl>
              <a:tblPr/>
              <a:tblGrid>
                <a:gridCol w="878237"/>
                <a:gridCol w="809878"/>
                <a:gridCol w="814861"/>
                <a:gridCol w="878237"/>
                <a:gridCol w="878237"/>
                <a:gridCol w="878237"/>
                <a:gridCol w="878237"/>
                <a:gridCol w="878237"/>
                <a:gridCol w="878237"/>
              </a:tblGrid>
              <a:tr h="707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ChÊt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B¹c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Ñ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ång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KÏm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Nh«m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Canxi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Natri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Kali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Xesi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sym typeface="Symbol"/>
                        </a:rPr>
                        <a:t>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sym typeface="Symbol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sym typeface="Symbol"/>
                        </a:rPr>
                        <a:t>(m)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0,26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0,30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0,35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0,36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0,75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0,50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0,55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  <a:cs typeface="Times New Roman" pitchFamily="18" charset="0"/>
                        </a:rPr>
                        <a:t>0,66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5485" y="2703493"/>
            <a:ext cx="8317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/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Giới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quang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loại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phụ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thuộc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vào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bản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chất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loại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đó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45485" y="3667780"/>
                <a:ext cx="81651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tabLst>
                    <a:tab pos="350838" algn="l"/>
                  </a:tabLst>
                </a:pPr>
                <a:r>
                  <a:rPr lang="en-US" sz="2800" dirty="0" smtClean="0"/>
                  <a:t>	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Giá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trị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giới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hạn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quang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điện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1" i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𝛌</m:t>
                        </m:r>
                      </m:e>
                      <m:sub>
                        <m:r>
                          <a:rPr lang="en-US" sz="2800" b="1" i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2800" b="1" i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b="1" dirty="0" err="1" smtClean="0">
                    <a:solidFill>
                      <a:srgbClr val="0000FF"/>
                    </a:solidFill>
                  </a:rPr>
                  <a:t>của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một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số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kim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0000FF"/>
                    </a:solidFill>
                  </a:rPr>
                  <a:t>loại</a:t>
                </a:r>
                <a:endParaRPr lang="en-US" sz="2800" b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85" y="3667780"/>
                <a:ext cx="816511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26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85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III. THUYẾT LƯỢNG TỬ ÁNH SÁNG.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50515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1. </a:t>
            </a:r>
            <a:r>
              <a:rPr lang="en-US" sz="2800" b="1" dirty="0" err="1" smtClean="0">
                <a:solidFill>
                  <a:srgbClr val="C00000"/>
                </a:solidFill>
              </a:rPr>
              <a:t>Giả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thuyết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Plăng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97535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0000FF"/>
                </a:solidFill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tử</a:t>
            </a:r>
            <a:r>
              <a:rPr lang="en-US" sz="2800" dirty="0" smtClean="0">
                <a:solidFill>
                  <a:srgbClr val="0000FF"/>
                </a:solidFill>
              </a:rPr>
              <a:t> hay </a:t>
            </a:r>
            <a:r>
              <a:rPr lang="en-US" sz="2800" dirty="0" err="1" smtClean="0">
                <a:solidFill>
                  <a:srgbClr val="0000FF"/>
                </a:solidFill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tử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hấp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thụ</a:t>
            </a:r>
            <a:r>
              <a:rPr lang="en-US" sz="2800" dirty="0" smtClean="0">
                <a:solidFill>
                  <a:srgbClr val="0000FF"/>
                </a:solidFill>
              </a:rPr>
              <a:t> hay </a:t>
            </a:r>
            <a:r>
              <a:rPr lang="en-US" sz="2800" dirty="0" err="1" smtClean="0">
                <a:solidFill>
                  <a:srgbClr val="0000FF"/>
                </a:solidFill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xạ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giá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trị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hoàn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toàn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xác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định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bằng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hf</a:t>
            </a:r>
            <a:r>
              <a:rPr lang="en-US" sz="2800" dirty="0" smtClean="0">
                <a:solidFill>
                  <a:srgbClr val="0000FF"/>
                </a:solidFill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đó</a:t>
            </a:r>
            <a:r>
              <a:rPr lang="en-US" sz="2800" dirty="0" smtClean="0">
                <a:solidFill>
                  <a:srgbClr val="0000FF"/>
                </a:solidFill>
              </a:rPr>
              <a:t> f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ánh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bị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hấp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thụ</a:t>
            </a:r>
            <a:r>
              <a:rPr lang="en-US" sz="2800" dirty="0" smtClean="0">
                <a:solidFill>
                  <a:srgbClr val="0000FF"/>
                </a:solidFill>
              </a:rPr>
              <a:t> hay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ra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còn</a:t>
            </a:r>
            <a:r>
              <a:rPr lang="en-US" sz="2800" dirty="0" smtClean="0">
                <a:solidFill>
                  <a:srgbClr val="0000FF"/>
                </a:solidFill>
              </a:rPr>
              <a:t> h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hằng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95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2. </a:t>
            </a:r>
            <a:r>
              <a:rPr lang="en-US" sz="2800" b="1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năng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4188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0000FF"/>
                </a:solidFill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nói</a:t>
            </a:r>
            <a:r>
              <a:rPr lang="en-US" sz="2800" dirty="0" smtClean="0">
                <a:solidFill>
                  <a:srgbClr val="0000FF"/>
                </a:solidFill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lượng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tử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năng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kí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hiệu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sym typeface="Symbol"/>
              </a:rPr>
              <a:t>:</a:t>
            </a:r>
            <a:endParaRPr 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429000" y="4121644"/>
                <a:ext cx="2231637" cy="910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𝜺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𝒉𝒇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𝒉𝒄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121644"/>
                <a:ext cx="2231637" cy="9107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64127" y="49132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FF"/>
                </a:solidFill>
              </a:rPr>
              <a:t>h </a:t>
            </a:r>
            <a:r>
              <a:rPr lang="en-US" sz="2800" dirty="0" err="1" smtClean="0">
                <a:solidFill>
                  <a:srgbClr val="0000FF"/>
                </a:solidFill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hằng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số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Plăng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và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xác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định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bằng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nghiệm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  <a:endParaRPr 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28800" y="5334000"/>
                <a:ext cx="31670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=6,625.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−34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𝐽𝑠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334000"/>
                <a:ext cx="316708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80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C00000"/>
                </a:solidFill>
              </a:rPr>
              <a:t>III. THUYẾT LƯỢNG TỬ ÁNH SÁNG.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33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</a:rPr>
              <a:t>Thuyết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ánh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sáng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98042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</a:rPr>
              <a:t>Ánh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sáng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tạo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thành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bởi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các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hạt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gọi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là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phôtôn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1560493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</a:rPr>
              <a:t>Với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mỗi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ánh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đơn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sắc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có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tần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số</a:t>
            </a:r>
            <a:r>
              <a:rPr lang="en-US" sz="2800" dirty="0">
                <a:solidFill>
                  <a:srgbClr val="0000CC"/>
                </a:solidFill>
              </a:rPr>
              <a:t> f, </a:t>
            </a:r>
            <a:r>
              <a:rPr lang="en-US" sz="2800" dirty="0" err="1">
                <a:solidFill>
                  <a:srgbClr val="0000CC"/>
                </a:solidFill>
              </a:rPr>
              <a:t>các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phôtôn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đều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giống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nhau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mỗi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phôtôn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mang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năng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lượng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bằng</a:t>
            </a:r>
            <a:r>
              <a:rPr lang="en-US" sz="2800" dirty="0">
                <a:solidFill>
                  <a:srgbClr val="0000CC"/>
                </a:solidFill>
              </a:rPr>
              <a:t> hf.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" y="2551093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</a:rPr>
              <a:t>Trong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chân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không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phôtôn</a:t>
            </a:r>
            <a:r>
              <a:rPr lang="en-US" sz="2800" dirty="0">
                <a:solidFill>
                  <a:srgbClr val="0000CC"/>
                </a:solidFill>
              </a:rPr>
              <a:t> bay </a:t>
            </a:r>
            <a:r>
              <a:rPr lang="en-US" sz="2800" dirty="0" err="1">
                <a:solidFill>
                  <a:srgbClr val="0000CC"/>
                </a:solidFill>
              </a:rPr>
              <a:t>với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tốc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độ</a:t>
            </a:r>
            <a:r>
              <a:rPr lang="en-US" sz="2800" dirty="0">
                <a:solidFill>
                  <a:srgbClr val="0000CC"/>
                </a:solidFill>
              </a:rPr>
              <a:t> c = 3.10</a:t>
            </a:r>
            <a:r>
              <a:rPr lang="en-US" sz="2800" baseline="30000" dirty="0">
                <a:solidFill>
                  <a:srgbClr val="0000CC"/>
                </a:solidFill>
              </a:rPr>
              <a:t>8</a:t>
            </a:r>
            <a:r>
              <a:rPr lang="en-US" sz="2800" dirty="0">
                <a:solidFill>
                  <a:srgbClr val="0000CC"/>
                </a:solidFill>
              </a:rPr>
              <a:t>m/s </a:t>
            </a:r>
            <a:r>
              <a:rPr lang="en-US" sz="2800" dirty="0" err="1">
                <a:solidFill>
                  <a:srgbClr val="0000CC"/>
                </a:solidFill>
              </a:rPr>
              <a:t>dọc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theo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các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tia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sáng</a:t>
            </a:r>
            <a:r>
              <a:rPr lang="en-US" sz="28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346549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- </a:t>
            </a:r>
            <a:r>
              <a:rPr lang="en-US" sz="2800" dirty="0" err="1" smtClean="0">
                <a:solidFill>
                  <a:srgbClr val="0000CC"/>
                </a:solidFill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lần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nguyên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tử</a:t>
            </a:r>
            <a:r>
              <a:rPr lang="en-US" sz="2800" dirty="0">
                <a:solidFill>
                  <a:srgbClr val="0000CC"/>
                </a:solidFill>
              </a:rPr>
              <a:t> hay </a:t>
            </a:r>
            <a:r>
              <a:rPr lang="en-US" sz="2800" dirty="0" err="1">
                <a:solidFill>
                  <a:srgbClr val="0000CC"/>
                </a:solidFill>
              </a:rPr>
              <a:t>phân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tử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phát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xạ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hoặc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hấp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thụ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ánh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thì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chúng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phát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ra</a:t>
            </a:r>
            <a:r>
              <a:rPr lang="en-US" sz="2800" dirty="0">
                <a:solidFill>
                  <a:srgbClr val="0000CC"/>
                </a:solidFill>
              </a:rPr>
              <a:t> hay </a:t>
            </a:r>
            <a:r>
              <a:rPr lang="en-US" sz="2800" dirty="0" err="1">
                <a:solidFill>
                  <a:srgbClr val="0000CC"/>
                </a:solidFill>
              </a:rPr>
              <a:t>hấp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thụ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một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phôtôn</a:t>
            </a:r>
            <a:r>
              <a:rPr lang="en-US" sz="28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" name="Isosceles Triangle 2"/>
          <p:cNvSpPr/>
          <p:nvPr/>
        </p:nvSpPr>
        <p:spPr>
          <a:xfrm rot="16200000">
            <a:off x="4233812" y="1125947"/>
            <a:ext cx="1845134" cy="7975241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92435"/>
            <a:ext cx="1860802" cy="64226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35556" y="5029202"/>
            <a:ext cx="92735" cy="84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3096" y="5013103"/>
            <a:ext cx="92735" cy="84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27686" y="5109925"/>
            <a:ext cx="92735" cy="84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38607" y="5109926"/>
            <a:ext cx="92735" cy="84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76896" y="5067742"/>
            <a:ext cx="92735" cy="84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5469 -0.03217 L 0.75052 -0.1282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481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2.96296E-6 L 0.75955 -0.04815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69" y="-240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5469 0.02662 L 0.75139 0.11875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6" y="460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111E-6 2.59259E-6 L 0.76111 0.0044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56" y="20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2.59259E-6 L 0.76788 0.07731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85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3" grpId="0" animBg="1"/>
      <p:bldP spid="6" grpId="0" animBg="1"/>
      <p:bldP spid="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C00000"/>
                </a:solidFill>
                <a:effectLst/>
              </a:rPr>
              <a:t>III. THUYẾT LƯỢNG TỬ ÁNH SÁNG.</a:t>
            </a:r>
            <a:endParaRPr lang="en-US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3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4. </a:t>
            </a:r>
            <a:r>
              <a:rPr lang="en-US" sz="2800" b="1" dirty="0" err="1" smtClean="0">
                <a:solidFill>
                  <a:srgbClr val="C00000"/>
                </a:solidFill>
              </a:rPr>
              <a:t>Giải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thích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định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luật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về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giới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hạn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quang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điện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bằng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thuyết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ánh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sáng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28194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hf</a:t>
            </a:r>
            <a:r>
              <a:rPr lang="en-US" sz="2800" b="1" dirty="0" smtClean="0">
                <a:solidFill>
                  <a:srgbClr val="C00000"/>
                </a:solidFill>
              </a:rPr>
              <a:t>  = 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  </a:t>
            </a:r>
            <a:r>
              <a:rPr lang="en-US" sz="2800" b="1" dirty="0" smtClean="0">
                <a:solidFill>
                  <a:srgbClr val="C00000"/>
                </a:solidFill>
                <a:sym typeface="Symbol"/>
              </a:rPr>
              <a:t>  A =        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</a:t>
            </a:r>
            <a:endParaRPr lang="en-US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10200" y="3210580"/>
                <a:ext cx="12884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8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8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10580"/>
                <a:ext cx="128849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 txBox="1">
            <a:spLocks/>
          </p:cNvSpPr>
          <p:nvPr/>
        </p:nvSpPr>
        <p:spPr>
          <a:xfrm>
            <a:off x="609600" y="3886200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C00000"/>
                </a:solidFill>
                <a:effectLst/>
              </a:rPr>
              <a:t>IV. LƯỠNG TÍNH SÓNG - HẠT CỦA ÁNH SÁNG.</a:t>
            </a:r>
            <a:endParaRPr lang="en-US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4419600"/>
            <a:ext cx="899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+ </a:t>
            </a:r>
            <a:r>
              <a:rPr lang="en-US" sz="2800" dirty="0" err="1" smtClean="0">
                <a:solidFill>
                  <a:srgbClr val="0000CC"/>
                </a:solidFill>
              </a:rPr>
              <a:t>Ánh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vừa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có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tính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chất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sóng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lại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vừa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có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tính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chất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hạt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nên</a:t>
            </a:r>
            <a:r>
              <a:rPr lang="en-US" sz="2800" dirty="0">
                <a:solidFill>
                  <a:srgbClr val="0000CC"/>
                </a:solidFill>
              </a:rPr>
              <a:t> ta </a:t>
            </a:r>
            <a:r>
              <a:rPr lang="en-US" sz="2800" dirty="0" err="1">
                <a:solidFill>
                  <a:srgbClr val="0000CC"/>
                </a:solidFill>
              </a:rPr>
              <a:t>nói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ánh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có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lưỡng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tính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sóng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- </a:t>
            </a:r>
            <a:r>
              <a:rPr lang="en-US" sz="2800" dirty="0" err="1">
                <a:solidFill>
                  <a:srgbClr val="0000CC"/>
                </a:solidFill>
              </a:rPr>
              <a:t>hạt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 algn="just">
              <a:tabLst>
                <a:tab pos="350838" algn="l"/>
              </a:tabLst>
            </a:pPr>
            <a:r>
              <a:rPr lang="en-US" sz="2800" dirty="0">
                <a:solidFill>
                  <a:srgbClr val="0000CC"/>
                </a:solidFill>
              </a:rPr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chất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sóng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thể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qua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giao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thoa</a:t>
            </a:r>
            <a:r>
              <a:rPr lang="en-US" sz="2800" dirty="0" smtClean="0">
                <a:solidFill>
                  <a:srgbClr val="0000CC"/>
                </a:solidFill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</a:rPr>
              <a:t>nhiễu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xạ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 algn="just">
              <a:tabLst>
                <a:tab pos="350838" algn="l"/>
              </a:tabLst>
            </a:pPr>
            <a:r>
              <a:rPr lang="en-US" sz="2800" dirty="0">
                <a:solidFill>
                  <a:srgbClr val="0000CC"/>
                </a:solidFill>
              </a:rPr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chất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hạt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thể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qua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quang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1823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CC"/>
                </a:solidFill>
              </a:rPr>
              <a:t>+ </a:t>
            </a:r>
            <a:r>
              <a:rPr lang="en-US" sz="2800" dirty="0" err="1" smtClean="0">
                <a:solidFill>
                  <a:srgbClr val="0000CC"/>
                </a:solidFill>
              </a:rPr>
              <a:t>Ánh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sáng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bản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chất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từ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12954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0838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Trong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quang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điện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phôtôn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bị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hấp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thụ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sẽ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truyền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toàn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bộ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năng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cho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electron. </a:t>
            </a:r>
            <a:r>
              <a:rPr lang="en-US" sz="2800" dirty="0" err="1" smtClean="0">
                <a:solidFill>
                  <a:srgbClr val="0000CC"/>
                </a:solidFill>
              </a:rPr>
              <a:t>Để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bứt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</a:rPr>
              <a:t> electron </a:t>
            </a:r>
            <a:r>
              <a:rPr lang="en-US" sz="2800" dirty="0" err="1" smtClean="0">
                <a:solidFill>
                  <a:srgbClr val="0000CC"/>
                </a:solidFill>
              </a:rPr>
              <a:t>ra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bề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mặt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kim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loại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thì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năng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lượng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phôtôn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phải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lớn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công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thoát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endParaRPr lang="en-US" sz="2800" dirty="0">
              <a:solidFill>
                <a:srgbClr val="0000CC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02729"/>
              </p:ext>
            </p:extLst>
          </p:nvPr>
        </p:nvGraphicFramePr>
        <p:xfrm>
          <a:off x="2438400" y="2971800"/>
          <a:ext cx="609600" cy="111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4" imgW="215640" imgH="393480" progId="Equation.DSMT4">
                  <p:embed/>
                </p:oleObj>
              </mc:Choice>
              <mc:Fallback>
                <p:oleObj name="Equation" r:id="rId4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971800"/>
                        <a:ext cx="609600" cy="1111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969203"/>
              </p:ext>
            </p:extLst>
          </p:nvPr>
        </p:nvGraphicFramePr>
        <p:xfrm>
          <a:off x="4038600" y="2971800"/>
          <a:ext cx="616862" cy="1232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6" imgW="215640" imgH="431640" progId="Equation.DSMT4">
                  <p:embed/>
                </p:oleObj>
              </mc:Choice>
              <mc:Fallback>
                <p:oleObj name="Equation" r:id="rId6" imgW="2156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71800"/>
                        <a:ext cx="616862" cy="1232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52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1006</TotalTime>
  <Words>663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Executive</vt:lpstr>
      <vt:lpstr>Equation</vt:lpstr>
      <vt:lpstr>+ MỞ POWERPOINT DƯỚI DẠNG TRÌNH CHIẾU. + KẾT HỢP POWERPOINT VỚI SÁCH GIÁO KHOA. + DÙNG BÚT DẠ QUANG TÔ LẠI CÁC NỘI DUNG CẦN GHI NHỚ. + SAU KHI HỌC XONG LẤY ĐỀ CƯƠNG RA LÀM LIỀN. + MỌI THĂC MẮC LIÊN HỆ VỚI GV BỘ MÔN ĐỂ ĐƯỢC GIẢI ĐÁP CỤ THỂ.</vt:lpstr>
      <vt:lpstr>Chương VI LƯỢNG TỬ ÁNH SÁNG</vt:lpstr>
      <vt:lpstr>I. HIỆN TƯỢNG QUANG ĐIỆN.</vt:lpstr>
      <vt:lpstr>I. HIỆN TƯỢNG QUANG ĐIỆN.</vt:lpstr>
      <vt:lpstr>I. HIỆN TƯỢNG QUANG ĐIỆN.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ĐÁP ÁN</vt:lpstr>
    </vt:vector>
  </TitlesOfParts>
  <Company>Cao đẳng CN&amp;XD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93</cp:revision>
  <dcterms:created xsi:type="dcterms:W3CDTF">2011-12-15T03:38:04Z</dcterms:created>
  <dcterms:modified xsi:type="dcterms:W3CDTF">2020-02-07T10:23:09Z</dcterms:modified>
</cp:coreProperties>
</file>